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71" r:id="rId6"/>
    <p:sldId id="262" r:id="rId7"/>
    <p:sldId id="264" r:id="rId8"/>
    <p:sldId id="266" r:id="rId9"/>
    <p:sldId id="268" r:id="rId10"/>
    <p:sldId id="267" r:id="rId11"/>
    <p:sldId id="269" r:id="rId12"/>
    <p:sldId id="270"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48E"/>
    <a:srgbClr val="004D86"/>
    <a:srgbClr val="211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1" d="100"/>
          <a:sy n="71" d="100"/>
        </p:scale>
        <p:origin x="-894"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0" d="100"/>
          <a:sy n="60" d="100"/>
        </p:scale>
        <p:origin x="-26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E363AF0E-4039-434D-919E-447B9DA48171}" type="datetimeFigureOut">
              <a:rPr lang="en-US" smtClean="0"/>
              <a:t>6/6/2014</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135C64A8-E5A9-4ABB-AAC2-A3FF7676A65E}" type="slidenum">
              <a:rPr lang="en-US" smtClean="0"/>
              <a:t>‹#›</a:t>
            </a:fld>
            <a:endParaRPr lang="en-US"/>
          </a:p>
        </p:txBody>
      </p:sp>
    </p:spTree>
    <p:extLst>
      <p:ext uri="{BB962C8B-B14F-4D97-AF65-F5344CB8AC3E}">
        <p14:creationId xmlns:p14="http://schemas.microsoft.com/office/powerpoint/2010/main" val="4019776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78B479FB-E60A-4FF4-9506-4F34B3F1D2F7}" type="datetimeFigureOut">
              <a:rPr lang="en-US" smtClean="0"/>
              <a:t>6/6/2014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4B32A3-AC2B-4EC1-9085-FA591735AACC}" type="slidenum">
              <a:rPr lang="en-US" smtClean="0"/>
              <a:t>‹#›</a:t>
            </a:fld>
            <a:endParaRPr lang="en-US"/>
          </a:p>
        </p:txBody>
      </p:sp>
    </p:spTree>
    <p:extLst>
      <p:ext uri="{BB962C8B-B14F-4D97-AF65-F5344CB8AC3E}">
        <p14:creationId xmlns:p14="http://schemas.microsoft.com/office/powerpoint/2010/main" val="405349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B32A3-AC2B-4EC1-9085-FA591735AACC}" type="slidenum">
              <a:rPr lang="en-US" smtClean="0"/>
              <a:t>1</a:t>
            </a:fld>
            <a:endParaRPr lang="en-US"/>
          </a:p>
        </p:txBody>
      </p:sp>
    </p:spTree>
    <p:extLst>
      <p:ext uri="{BB962C8B-B14F-4D97-AF65-F5344CB8AC3E}">
        <p14:creationId xmlns:p14="http://schemas.microsoft.com/office/powerpoint/2010/main" val="284751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497BBD-4899-4931-94DF-4A4927F5C4A4}" type="slidenum">
              <a:rPr lang="en-US" smtClean="0"/>
              <a:t>10</a:t>
            </a:fld>
            <a:endParaRPr lang="en-US"/>
          </a:p>
        </p:txBody>
      </p:sp>
    </p:spTree>
    <p:extLst>
      <p:ext uri="{BB962C8B-B14F-4D97-AF65-F5344CB8AC3E}">
        <p14:creationId xmlns:p14="http://schemas.microsoft.com/office/powerpoint/2010/main" val="415711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Ideas for Community Activities include</a:t>
            </a:r>
            <a:r>
              <a:rPr lang="en-US" dirty="0"/>
              <a:t>: </a:t>
            </a:r>
          </a:p>
          <a:p>
            <a:r>
              <a:rPr lang="en-US" dirty="0"/>
              <a:t>Planting "Welcome Home" and "Thank You" gardens and trees</a:t>
            </a:r>
          </a:p>
          <a:p>
            <a:r>
              <a:rPr lang="en-US" dirty="0"/>
              <a:t>Holding childcare trainings for teens</a:t>
            </a:r>
          </a:p>
          <a:p>
            <a:r>
              <a:rPr lang="en-US" dirty="0"/>
              <a:t>Asking military families to tell us what they need and want</a:t>
            </a:r>
          </a:p>
          <a:p>
            <a:r>
              <a:rPr lang="en-US" dirty="0"/>
              <a:t>Volunteering to babysit so parents can have time together</a:t>
            </a:r>
          </a:p>
          <a:p>
            <a:r>
              <a:rPr lang="en-US" dirty="0"/>
              <a:t>Helping with (outside, inside) household chores</a:t>
            </a:r>
          </a:p>
          <a:p>
            <a:r>
              <a:rPr lang="en-US" dirty="0"/>
              <a:t>Offering to read to children while parents have some alone time</a:t>
            </a:r>
          </a:p>
          <a:p>
            <a:r>
              <a:rPr lang="en-US" dirty="0"/>
              <a:t>Purchasing books for school libraries about the military family experience</a:t>
            </a:r>
          </a:p>
          <a:p>
            <a:r>
              <a:rPr lang="en-US" dirty="0"/>
              <a:t>Volunteering to do run errands</a:t>
            </a:r>
          </a:p>
          <a:p>
            <a:r>
              <a:rPr lang="en-US" dirty="0"/>
              <a:t>Dropping off a home-cooked meal</a:t>
            </a:r>
          </a:p>
          <a:p>
            <a:r>
              <a:rPr lang="en-US" dirty="0"/>
              <a:t>Teaching board games at an Extension Family Game Night</a:t>
            </a:r>
          </a:p>
          <a:p>
            <a:r>
              <a:rPr lang="en-US" dirty="0"/>
              <a:t>Listening to military-connected youth </a:t>
            </a:r>
          </a:p>
          <a:p>
            <a:r>
              <a:rPr lang="en-US" dirty="0"/>
              <a:t>Producing a play by military-connected youth</a:t>
            </a:r>
          </a:p>
          <a:p>
            <a:r>
              <a:rPr lang="en-US" dirty="0"/>
              <a:t>Connecting families to helpful community organizations</a:t>
            </a:r>
          </a:p>
          <a:p>
            <a:r>
              <a:rPr lang="en-US" dirty="0"/>
              <a:t>Providing opportunities for military families to strengthen communication and connections</a:t>
            </a:r>
          </a:p>
          <a:p>
            <a:r>
              <a:rPr lang="en-US" dirty="0"/>
              <a:t>Inviting family members to take walks</a:t>
            </a:r>
          </a:p>
          <a:p>
            <a:endParaRPr lang="en-US" dirty="0"/>
          </a:p>
        </p:txBody>
      </p:sp>
      <p:sp>
        <p:nvSpPr>
          <p:cNvPr id="4" name="Slide Number Placeholder 3"/>
          <p:cNvSpPr>
            <a:spLocks noGrp="1"/>
          </p:cNvSpPr>
          <p:nvPr>
            <p:ph type="sldNum" sz="quarter" idx="10"/>
          </p:nvPr>
        </p:nvSpPr>
        <p:spPr/>
        <p:txBody>
          <a:bodyPr/>
          <a:lstStyle/>
          <a:p>
            <a:fld id="{BB497BBD-4899-4931-94DF-4A4927F5C4A4}" type="slidenum">
              <a:rPr lang="en-US" smtClean="0"/>
              <a:t>11</a:t>
            </a:fld>
            <a:endParaRPr lang="en-US"/>
          </a:p>
        </p:txBody>
      </p:sp>
    </p:spTree>
    <p:extLst>
      <p:ext uri="{BB962C8B-B14F-4D97-AF65-F5344CB8AC3E}">
        <p14:creationId xmlns:p14="http://schemas.microsoft.com/office/powerpoint/2010/main" val="245388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497BBD-4899-4931-94DF-4A4927F5C4A4}" type="slidenum">
              <a:rPr lang="en-US" smtClean="0"/>
              <a:t>12</a:t>
            </a:fld>
            <a:endParaRPr lang="en-US"/>
          </a:p>
        </p:txBody>
      </p:sp>
    </p:spTree>
    <p:extLst>
      <p:ext uri="{BB962C8B-B14F-4D97-AF65-F5344CB8AC3E}">
        <p14:creationId xmlns:p14="http://schemas.microsoft.com/office/powerpoint/2010/main" val="184116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338320"/>
          </a:xfrm>
        </p:spPr>
        <p:txBody>
          <a:bodyPr/>
          <a:lstStyle/>
          <a:p>
            <a:r>
              <a:rPr lang="en-US" dirty="0"/>
              <a:t>Many families in our communities have experienced the strain of lengthy wartime deployments.  According to a 2011 White House report nearly 2 million children in the United States have parents who are military service members.  In Kansas, over 33,000 children have a currently parent serving in the military, and these children live in small towns and rural areas as well as cities.  The military families in our communities have faced multiple and prolonged deployments.  Many of these families, though thankful that their loved one is no longer deployed, must cope with the strain </a:t>
            </a:r>
            <a:r>
              <a:rPr lang="en-US" dirty="0" smtClean="0"/>
              <a:t>of </a:t>
            </a:r>
            <a:r>
              <a:rPr lang="en-US" dirty="0"/>
              <a:t>new </a:t>
            </a:r>
            <a:r>
              <a:rPr lang="en-US" dirty="0" smtClean="0"/>
              <a:t>roles and responsibilities associated with the reintegration of a returned service member . </a:t>
            </a:r>
            <a:endParaRPr lang="en-US" dirty="0"/>
          </a:p>
          <a:p>
            <a:endParaRPr lang="en-US" dirty="0" smtClean="0"/>
          </a:p>
          <a:p>
            <a:r>
              <a:rPr lang="en-US" dirty="0" smtClean="0"/>
              <a:t>Reintegration is </a:t>
            </a:r>
            <a:r>
              <a:rPr lang="en-US" dirty="0"/>
              <a:t>not always </a:t>
            </a:r>
            <a:r>
              <a:rPr lang="en-US" dirty="0" smtClean="0"/>
              <a:t>easy and it requires </a:t>
            </a:r>
            <a:r>
              <a:rPr lang="en-US" dirty="0"/>
              <a:t>time,  understanding and intentional efforts of each family member. This is where individuals, neighborhoods and whole communities can help.  By providing military families  with timely opportunities to acclimate, adjust and discover a “new normal”,  community members can help strengthen </a:t>
            </a:r>
            <a:r>
              <a:rPr lang="en-US" dirty="0" smtClean="0"/>
              <a:t>families</a:t>
            </a:r>
            <a:r>
              <a:rPr lang="en-US" dirty="0"/>
              <a:t>. </a:t>
            </a:r>
            <a:endParaRPr lang="en-US" dirty="0" smtClean="0"/>
          </a:p>
          <a:p>
            <a:endParaRPr lang="en-US" dirty="0"/>
          </a:p>
          <a:p>
            <a:r>
              <a:rPr lang="en-US" dirty="0" smtClean="0"/>
              <a:t>This presentation will help civilian </a:t>
            </a:r>
            <a:r>
              <a:rPr lang="en-US" dirty="0"/>
              <a:t>audiences </a:t>
            </a:r>
            <a:r>
              <a:rPr lang="en-US" dirty="0" smtClean="0"/>
              <a:t> understand </a:t>
            </a:r>
            <a:r>
              <a:rPr lang="en-US" dirty="0"/>
              <a:t>and then </a:t>
            </a:r>
            <a:r>
              <a:rPr lang="en-US" dirty="0" smtClean="0"/>
              <a:t>act </a:t>
            </a:r>
            <a:r>
              <a:rPr lang="en-US" dirty="0"/>
              <a:t>to support military family members </a:t>
            </a:r>
            <a:r>
              <a:rPr lang="en-US" dirty="0" smtClean="0"/>
              <a:t>thrive </a:t>
            </a:r>
            <a:r>
              <a:rPr lang="en-US" dirty="0"/>
              <a:t>after deployment. </a:t>
            </a:r>
          </a:p>
          <a:p>
            <a:endParaRPr lang="en-US" dirty="0"/>
          </a:p>
        </p:txBody>
      </p:sp>
      <p:sp>
        <p:nvSpPr>
          <p:cNvPr id="4" name="Slide Number Placeholder 3"/>
          <p:cNvSpPr>
            <a:spLocks noGrp="1"/>
          </p:cNvSpPr>
          <p:nvPr>
            <p:ph type="sldNum" sz="quarter" idx="10"/>
          </p:nvPr>
        </p:nvSpPr>
        <p:spPr/>
        <p:txBody>
          <a:bodyPr/>
          <a:lstStyle/>
          <a:p>
            <a:fld id="{BB497BBD-4899-4931-94DF-4A4927F5C4A4}" type="slidenum">
              <a:rPr lang="en-US" smtClean="0"/>
              <a:t>2</a:t>
            </a:fld>
            <a:endParaRPr lang="en-US"/>
          </a:p>
        </p:txBody>
      </p:sp>
    </p:spTree>
    <p:extLst>
      <p:ext uri="{BB962C8B-B14F-4D97-AF65-F5344CB8AC3E}">
        <p14:creationId xmlns:p14="http://schemas.microsoft.com/office/powerpoint/2010/main" val="2093755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B4E15-C6A2-47B4-B4D4-64BBF959D3F0}" type="slidenum">
              <a:rPr lang="en-US"/>
              <a:pPr/>
              <a:t>3</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nchor="ctr"/>
          <a:lstStyle/>
          <a:p>
            <a:r>
              <a:rPr lang="en-US" dirty="0" smtClean="0"/>
              <a:t>More than any other time in our nation’s history, military service members are now more likely to be parents of children. Though single military members still comprise a large portion of service members, nearly 2 million children are growing up in families where at least one parent serves in the military.  According </a:t>
            </a:r>
            <a:r>
              <a:rPr lang="en-US" dirty="0"/>
              <a:t>to </a:t>
            </a:r>
            <a:r>
              <a:rPr lang="en-US" dirty="0" smtClean="0"/>
              <a:t>the White House Report</a:t>
            </a:r>
            <a:r>
              <a:rPr lang="en-US" dirty="0"/>
              <a:t>, </a:t>
            </a:r>
            <a:r>
              <a:rPr lang="en-US" i="1" dirty="0" smtClean="0"/>
              <a:t>“Strengthening our Military Families”</a:t>
            </a:r>
            <a:r>
              <a:rPr lang="en-US" dirty="0" smtClean="0"/>
              <a:t> (2011), </a:t>
            </a:r>
          </a:p>
          <a:p>
            <a:endParaRPr lang="en-US" dirty="0" smtClean="0"/>
          </a:p>
          <a:p>
            <a:r>
              <a:rPr lang="en-US" dirty="0" smtClean="0"/>
              <a:t>“Less </a:t>
            </a:r>
            <a:r>
              <a:rPr lang="en-US" dirty="0"/>
              <a:t>than 1 </a:t>
            </a:r>
            <a:r>
              <a:rPr lang="en-US" dirty="0" smtClean="0"/>
              <a:t>percent </a:t>
            </a:r>
            <a:r>
              <a:rPr lang="en-US" dirty="0"/>
              <a:t>of Americans serve in uniform today, but </a:t>
            </a:r>
            <a:r>
              <a:rPr lang="en-US" dirty="0" smtClean="0"/>
              <a:t>they bear </a:t>
            </a:r>
            <a:r>
              <a:rPr lang="en-US" dirty="0"/>
              <a:t>100 percent of the burden of defending our Nation. Currently, </a:t>
            </a:r>
            <a:r>
              <a:rPr lang="en-US" dirty="0" smtClean="0"/>
              <a:t>more </a:t>
            </a:r>
            <a:r>
              <a:rPr lang="en-US" dirty="0"/>
              <a:t>than 2.2 million service members make up America’s </a:t>
            </a:r>
            <a:r>
              <a:rPr lang="en-US" dirty="0" smtClean="0"/>
              <a:t>all-volunteer </a:t>
            </a:r>
            <a:r>
              <a:rPr lang="en-US" dirty="0"/>
              <a:t>force in the active, National Guard, and Reserve </a:t>
            </a:r>
            <a:r>
              <a:rPr lang="en-US" dirty="0" smtClean="0"/>
              <a:t>components</a:t>
            </a:r>
            <a:r>
              <a:rPr lang="en-US" dirty="0"/>
              <a:t>. Since September 11, 2001, more than two million troops </a:t>
            </a:r>
            <a:r>
              <a:rPr lang="en-US" dirty="0" smtClean="0"/>
              <a:t>have </a:t>
            </a:r>
            <a:r>
              <a:rPr lang="en-US" dirty="0"/>
              <a:t>been deployed to Iraq and Afghanistan.</a:t>
            </a:r>
          </a:p>
          <a:p>
            <a:endParaRPr lang="en-US" dirty="0" smtClean="0"/>
          </a:p>
          <a:p>
            <a:r>
              <a:rPr lang="en-US" dirty="0" smtClean="0"/>
              <a:t>Fifty-five </a:t>
            </a:r>
            <a:r>
              <a:rPr lang="en-US" dirty="0"/>
              <a:t>percent of the force is married and 40 percent have two </a:t>
            </a:r>
            <a:r>
              <a:rPr lang="en-US" dirty="0" smtClean="0"/>
              <a:t>children</a:t>
            </a:r>
            <a:r>
              <a:rPr lang="en-US" dirty="0"/>
              <a:t>. Only 37 percent of our families live on military installations; </a:t>
            </a:r>
            <a:r>
              <a:rPr lang="en-US" dirty="0" smtClean="0"/>
              <a:t>the </a:t>
            </a:r>
            <a:r>
              <a:rPr lang="en-US" dirty="0"/>
              <a:t>remaining 63 percent live in over 4,000 communities nationwide. </a:t>
            </a:r>
            <a:r>
              <a:rPr lang="en-US" dirty="0" smtClean="0"/>
              <a:t>Multiple </a:t>
            </a:r>
            <a:r>
              <a:rPr lang="en-US" dirty="0"/>
              <a:t>deployments, combat injuries, and the challenges of </a:t>
            </a:r>
            <a:r>
              <a:rPr lang="en-US" dirty="0" smtClean="0"/>
              <a:t>reintegration </a:t>
            </a:r>
            <a:r>
              <a:rPr lang="en-US" dirty="0"/>
              <a:t>can have far-reaching effects on not only the troops and </a:t>
            </a:r>
            <a:r>
              <a:rPr lang="en-US" dirty="0" smtClean="0"/>
              <a:t>their </a:t>
            </a:r>
            <a:r>
              <a:rPr lang="en-US" dirty="0"/>
              <a:t>families, but also upon America’s communities. These challenges </a:t>
            </a:r>
            <a:r>
              <a:rPr lang="en-US" dirty="0" smtClean="0"/>
              <a:t>should </a:t>
            </a:r>
            <a:r>
              <a:rPr lang="en-US" dirty="0"/>
              <a:t>be at the forefront of our national </a:t>
            </a:r>
            <a:r>
              <a:rPr lang="en-US" dirty="0" smtClean="0"/>
              <a:t>discourse,” (pg.4).</a:t>
            </a:r>
            <a:endParaRPr lang="en-US" dirty="0"/>
          </a:p>
        </p:txBody>
      </p:sp>
    </p:spTree>
    <p:extLst>
      <p:ext uri="{BB962C8B-B14F-4D97-AF65-F5344CB8AC3E}">
        <p14:creationId xmlns:p14="http://schemas.microsoft.com/office/powerpoint/2010/main" val="234621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1"/>
            <a:ext cx="5608320" cy="4803140"/>
          </a:xfrm>
        </p:spPr>
        <p:txBody>
          <a:bodyPr/>
          <a:lstStyle/>
          <a:p>
            <a:r>
              <a:rPr lang="en-US" dirty="0" smtClean="0"/>
              <a:t>Typically, the challenges of deployments and reintegration are buffered by the military lifestyle and culture which provide stability, consistency and support. However, if the family is isolated from that culture due to physical, social or emotional distance, the military culture can become a barrier to accepting community support.  Most military families take pride in their self-sufficiency, and don’t often seek help. This resilience serves them well in times of stress, but can be misinterpreted as being aloof  or uncooperative.</a:t>
            </a:r>
          </a:p>
          <a:p>
            <a:endParaRPr lang="en-US" dirty="0" smtClean="0"/>
          </a:p>
          <a:p>
            <a:r>
              <a:rPr lang="en-US" dirty="0" smtClean="0"/>
              <a:t>Understanding military culture is important since it is in this context that military families  earn their livelihoods and build their identity. </a:t>
            </a:r>
            <a:r>
              <a:rPr lang="en-US" dirty="0"/>
              <a:t> </a:t>
            </a:r>
            <a:r>
              <a:rPr lang="en-US" dirty="0" smtClean="0"/>
              <a:t>Demonstrating respect for and interest in the military cultural will help  civilians establish friendships and relationships with military families. One of the most important aspects of the military culture is the military's mission. In the military, the mission is considered to be more important than personal safety or family well-being. </a:t>
            </a:r>
          </a:p>
          <a:p>
            <a:endParaRPr lang="en-US" dirty="0" smtClean="0"/>
          </a:p>
          <a:p>
            <a:r>
              <a:rPr lang="en-US" dirty="0" smtClean="0"/>
              <a:t>The </a:t>
            </a:r>
            <a:r>
              <a:rPr lang="en-US" dirty="0"/>
              <a:t>mission of the Army is to preserve the peace and security and provide for national defense. </a:t>
            </a:r>
            <a:r>
              <a:rPr lang="en-US" dirty="0" smtClean="0"/>
              <a:t>Army active and reserve components, such as the National Guard, work </a:t>
            </a:r>
            <a:r>
              <a:rPr lang="en-US" dirty="0"/>
              <a:t>to support our national policies, implement </a:t>
            </a:r>
            <a:r>
              <a:rPr lang="en-US" dirty="0" smtClean="0"/>
              <a:t>national </a:t>
            </a:r>
            <a:r>
              <a:rPr lang="en-US" dirty="0"/>
              <a:t>objectives, and overcome </a:t>
            </a:r>
            <a:r>
              <a:rPr lang="en-US" dirty="0" smtClean="0"/>
              <a:t>aggressive </a:t>
            </a:r>
            <a:r>
              <a:rPr lang="en-US" dirty="0"/>
              <a:t>acts that are dangerous to the United States. </a:t>
            </a:r>
            <a:endParaRPr lang="en-US" dirty="0" smtClean="0"/>
          </a:p>
          <a:p>
            <a:endParaRPr lang="en-US" dirty="0"/>
          </a:p>
          <a:p>
            <a:r>
              <a:rPr lang="en-US" dirty="0" smtClean="0"/>
              <a:t>It’s </a:t>
            </a:r>
            <a:r>
              <a:rPr lang="en-US" dirty="0"/>
              <a:t>important to know the mission of the military because that mission </a:t>
            </a:r>
            <a:r>
              <a:rPr lang="en-US" dirty="0" smtClean="0"/>
              <a:t>motivates service </a:t>
            </a:r>
            <a:r>
              <a:rPr lang="en-US" dirty="0"/>
              <a:t>members </a:t>
            </a:r>
            <a:r>
              <a:rPr lang="en-US" dirty="0" smtClean="0"/>
              <a:t>to  </a:t>
            </a:r>
            <a:r>
              <a:rPr lang="en-US" dirty="0"/>
              <a:t>endure long deployments, risk of injury and </a:t>
            </a:r>
            <a:r>
              <a:rPr lang="en-US" dirty="0" smtClean="0"/>
              <a:t>death. However, many members join the military for reasons of job security, job skills and benefits. Consequently, military families may experience some conflict between what is expected of them by the military and what they want.</a:t>
            </a:r>
            <a:endParaRPr lang="en-US" dirty="0"/>
          </a:p>
          <a:p>
            <a:endParaRPr lang="en-US" dirty="0"/>
          </a:p>
        </p:txBody>
      </p:sp>
      <p:sp>
        <p:nvSpPr>
          <p:cNvPr id="4" name="Slide Number Placeholder 3"/>
          <p:cNvSpPr>
            <a:spLocks noGrp="1"/>
          </p:cNvSpPr>
          <p:nvPr>
            <p:ph type="sldNum" sz="quarter" idx="10"/>
          </p:nvPr>
        </p:nvSpPr>
        <p:spPr/>
        <p:txBody>
          <a:bodyPr/>
          <a:lstStyle/>
          <a:p>
            <a:fld id="{BB497BBD-4899-4931-94DF-4A4927F5C4A4}" type="slidenum">
              <a:rPr lang="en-US" smtClean="0"/>
              <a:t>4</a:t>
            </a:fld>
            <a:endParaRPr lang="en-US"/>
          </a:p>
        </p:txBody>
      </p:sp>
    </p:spTree>
    <p:extLst>
      <p:ext uri="{BB962C8B-B14F-4D97-AF65-F5344CB8AC3E}">
        <p14:creationId xmlns:p14="http://schemas.microsoft.com/office/powerpoint/2010/main" val="241628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potential strain between what the military expects and what the family wants, there are unique challenges to military families and the communities that wish to support them.</a:t>
            </a:r>
          </a:p>
          <a:p>
            <a:endParaRPr lang="en-US" dirty="0"/>
          </a:p>
          <a:p>
            <a:r>
              <a:rPr lang="en-US" dirty="0" smtClean="0"/>
              <a:t>Many community members are unaware of military families living in the community. Though our nation has been at war for over 10 years, many citizens don’t experience the military in their daily lives.  Though veterans live in communities, they may not be familiar with the unique issues and challenges  that recent wars created. For example, along with  long, multiple, hazardous deployments, military families have coped with economic insecurity, frequent moves, and fluctuating services and benefits. These strains are amplified if both parents are deployed or serve in the military at the same time. Long and frequent separations from parents have been found to have negative impacts on children of all ages even if grandparents or other relatives take care of children in the parent’s absence. </a:t>
            </a:r>
            <a:endParaRPr lang="en-US" dirty="0"/>
          </a:p>
        </p:txBody>
      </p:sp>
      <p:sp>
        <p:nvSpPr>
          <p:cNvPr id="4" name="Slide Number Placeholder 3"/>
          <p:cNvSpPr>
            <a:spLocks noGrp="1"/>
          </p:cNvSpPr>
          <p:nvPr>
            <p:ph type="sldNum" sz="quarter" idx="10"/>
          </p:nvPr>
        </p:nvSpPr>
        <p:spPr/>
        <p:txBody>
          <a:bodyPr/>
          <a:lstStyle/>
          <a:p>
            <a:fld id="{BB497BBD-4899-4931-94DF-4A4927F5C4A4}" type="slidenum">
              <a:rPr lang="en-US" smtClean="0"/>
              <a:t>5</a:t>
            </a:fld>
            <a:endParaRPr lang="en-US"/>
          </a:p>
        </p:txBody>
      </p:sp>
    </p:spTree>
    <p:extLst>
      <p:ext uri="{BB962C8B-B14F-4D97-AF65-F5344CB8AC3E}">
        <p14:creationId xmlns:p14="http://schemas.microsoft.com/office/powerpoint/2010/main" val="175364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with these challenges , it is a joyous time for many military families . The wars are winding down and many families are being reunited with their loved ones. </a:t>
            </a:r>
          </a:p>
          <a:p>
            <a:endParaRPr lang="en-US" dirty="0"/>
          </a:p>
          <a:p>
            <a:r>
              <a:rPr lang="en-US" dirty="0" smtClean="0"/>
              <a:t>Most </a:t>
            </a:r>
            <a:r>
              <a:rPr lang="en-US" dirty="0"/>
              <a:t>people have not thought about </a:t>
            </a:r>
            <a:r>
              <a:rPr lang="en-US" dirty="0" smtClean="0"/>
              <a:t>how return </a:t>
            </a:r>
            <a:r>
              <a:rPr lang="en-US" dirty="0"/>
              <a:t>home of soldiers have affected </a:t>
            </a:r>
            <a:r>
              <a:rPr lang="en-US" dirty="0" smtClean="0"/>
              <a:t>families.  A roller-coaster of emotions often accompany the return of service members. In addition to emotional transitions, specific roles and responsibilities in the family have to be renegotiated and reassigned. During these times it’s important that family members communicate, connect and maintain flexibility since successful reintegration takes many months and possibly years. </a:t>
            </a:r>
            <a:endParaRPr lang="en-US" dirty="0"/>
          </a:p>
        </p:txBody>
      </p:sp>
      <p:sp>
        <p:nvSpPr>
          <p:cNvPr id="4" name="Slide Number Placeholder 3"/>
          <p:cNvSpPr>
            <a:spLocks noGrp="1"/>
          </p:cNvSpPr>
          <p:nvPr>
            <p:ph type="sldNum" sz="quarter" idx="10"/>
          </p:nvPr>
        </p:nvSpPr>
        <p:spPr/>
        <p:txBody>
          <a:bodyPr/>
          <a:lstStyle/>
          <a:p>
            <a:fld id="{BB497BBD-4899-4931-94DF-4A4927F5C4A4}" type="slidenum">
              <a:rPr lang="en-US" smtClean="0"/>
              <a:t>6</a:t>
            </a:fld>
            <a:endParaRPr lang="en-US"/>
          </a:p>
        </p:txBody>
      </p:sp>
    </p:spTree>
    <p:extLst>
      <p:ext uri="{BB962C8B-B14F-4D97-AF65-F5344CB8AC3E}">
        <p14:creationId xmlns:p14="http://schemas.microsoft.com/office/powerpoint/2010/main" val="197123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877" indent="-291106" eaLnBrk="0" hangingPunct="0">
              <a:defRPr>
                <a:solidFill>
                  <a:schemeClr val="tx1"/>
                </a:solidFill>
                <a:latin typeface="Arial" charset="0"/>
              </a:defRPr>
            </a:lvl2pPr>
            <a:lvl3pPr marL="1164426" indent="-232886" eaLnBrk="0" hangingPunct="0">
              <a:defRPr>
                <a:solidFill>
                  <a:schemeClr val="tx1"/>
                </a:solidFill>
                <a:latin typeface="Arial" charset="0"/>
              </a:defRPr>
            </a:lvl3pPr>
            <a:lvl4pPr marL="1630195" indent="-232886" eaLnBrk="0" hangingPunct="0">
              <a:defRPr>
                <a:solidFill>
                  <a:schemeClr val="tx1"/>
                </a:solidFill>
                <a:latin typeface="Arial" charset="0"/>
              </a:defRPr>
            </a:lvl4pPr>
            <a:lvl5pPr marL="2095966" indent="-232886" eaLnBrk="0" hangingPunct="0">
              <a:defRPr>
                <a:solidFill>
                  <a:schemeClr val="tx1"/>
                </a:solidFill>
                <a:latin typeface="Arial" charset="0"/>
              </a:defRPr>
            </a:lvl5pPr>
            <a:lvl6pPr marL="2561736" indent="-232886" eaLnBrk="0" fontAlgn="base" hangingPunct="0">
              <a:spcBef>
                <a:spcPct val="0"/>
              </a:spcBef>
              <a:spcAft>
                <a:spcPct val="0"/>
              </a:spcAft>
              <a:defRPr>
                <a:solidFill>
                  <a:schemeClr val="tx1"/>
                </a:solidFill>
                <a:latin typeface="Arial" charset="0"/>
              </a:defRPr>
            </a:lvl6pPr>
            <a:lvl7pPr marL="3027506" indent="-232886" eaLnBrk="0" fontAlgn="base" hangingPunct="0">
              <a:spcBef>
                <a:spcPct val="0"/>
              </a:spcBef>
              <a:spcAft>
                <a:spcPct val="0"/>
              </a:spcAft>
              <a:defRPr>
                <a:solidFill>
                  <a:schemeClr val="tx1"/>
                </a:solidFill>
                <a:latin typeface="Arial" charset="0"/>
              </a:defRPr>
            </a:lvl7pPr>
            <a:lvl8pPr marL="3493276" indent="-232886" eaLnBrk="0" fontAlgn="base" hangingPunct="0">
              <a:spcBef>
                <a:spcPct val="0"/>
              </a:spcBef>
              <a:spcAft>
                <a:spcPct val="0"/>
              </a:spcAft>
              <a:defRPr>
                <a:solidFill>
                  <a:schemeClr val="tx1"/>
                </a:solidFill>
                <a:latin typeface="Arial" charset="0"/>
              </a:defRPr>
            </a:lvl8pPr>
            <a:lvl9pPr marL="3959046" indent="-232886" eaLnBrk="0" fontAlgn="base" hangingPunct="0">
              <a:spcBef>
                <a:spcPct val="0"/>
              </a:spcBef>
              <a:spcAft>
                <a:spcPct val="0"/>
              </a:spcAft>
              <a:defRPr>
                <a:solidFill>
                  <a:schemeClr val="tx1"/>
                </a:solidFill>
                <a:latin typeface="Arial" charset="0"/>
              </a:defRPr>
            </a:lvl9pPr>
          </a:lstStyle>
          <a:p>
            <a:pPr eaLnBrk="1" hangingPunct="1"/>
            <a:fld id="{16A545BD-6A00-4C5A-B2C7-CB400D3FBCF9}" type="slidenum">
              <a:rPr lang="en-US" smtClean="0"/>
              <a:pPr eaLnBrk="1" hangingPunct="1"/>
              <a:t>7</a:t>
            </a:fld>
            <a:endParaRPr lang="en-US" smtClean="0"/>
          </a:p>
        </p:txBody>
      </p:sp>
    </p:spTree>
    <p:extLst>
      <p:ext uri="{BB962C8B-B14F-4D97-AF65-F5344CB8AC3E}">
        <p14:creationId xmlns:p14="http://schemas.microsoft.com/office/powerpoint/2010/main" val="303187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877" indent="-291106" eaLnBrk="0" hangingPunct="0">
              <a:defRPr>
                <a:solidFill>
                  <a:schemeClr val="tx1"/>
                </a:solidFill>
                <a:latin typeface="Arial" charset="0"/>
              </a:defRPr>
            </a:lvl2pPr>
            <a:lvl3pPr marL="1164426" indent="-232886" eaLnBrk="0" hangingPunct="0">
              <a:defRPr>
                <a:solidFill>
                  <a:schemeClr val="tx1"/>
                </a:solidFill>
                <a:latin typeface="Arial" charset="0"/>
              </a:defRPr>
            </a:lvl3pPr>
            <a:lvl4pPr marL="1630195" indent="-232886" eaLnBrk="0" hangingPunct="0">
              <a:defRPr>
                <a:solidFill>
                  <a:schemeClr val="tx1"/>
                </a:solidFill>
                <a:latin typeface="Arial" charset="0"/>
              </a:defRPr>
            </a:lvl4pPr>
            <a:lvl5pPr marL="2095966" indent="-232886" eaLnBrk="0" hangingPunct="0">
              <a:defRPr>
                <a:solidFill>
                  <a:schemeClr val="tx1"/>
                </a:solidFill>
                <a:latin typeface="Arial" charset="0"/>
              </a:defRPr>
            </a:lvl5pPr>
            <a:lvl6pPr marL="2561736" indent="-232886" eaLnBrk="0" fontAlgn="base" hangingPunct="0">
              <a:spcBef>
                <a:spcPct val="0"/>
              </a:spcBef>
              <a:spcAft>
                <a:spcPct val="0"/>
              </a:spcAft>
              <a:defRPr>
                <a:solidFill>
                  <a:schemeClr val="tx1"/>
                </a:solidFill>
                <a:latin typeface="Arial" charset="0"/>
              </a:defRPr>
            </a:lvl6pPr>
            <a:lvl7pPr marL="3027506" indent="-232886" eaLnBrk="0" fontAlgn="base" hangingPunct="0">
              <a:spcBef>
                <a:spcPct val="0"/>
              </a:spcBef>
              <a:spcAft>
                <a:spcPct val="0"/>
              </a:spcAft>
              <a:defRPr>
                <a:solidFill>
                  <a:schemeClr val="tx1"/>
                </a:solidFill>
                <a:latin typeface="Arial" charset="0"/>
              </a:defRPr>
            </a:lvl7pPr>
            <a:lvl8pPr marL="3493276" indent="-232886" eaLnBrk="0" fontAlgn="base" hangingPunct="0">
              <a:spcBef>
                <a:spcPct val="0"/>
              </a:spcBef>
              <a:spcAft>
                <a:spcPct val="0"/>
              </a:spcAft>
              <a:defRPr>
                <a:solidFill>
                  <a:schemeClr val="tx1"/>
                </a:solidFill>
                <a:latin typeface="Arial" charset="0"/>
              </a:defRPr>
            </a:lvl8pPr>
            <a:lvl9pPr marL="3959046" indent="-232886" eaLnBrk="0" fontAlgn="base" hangingPunct="0">
              <a:spcBef>
                <a:spcPct val="0"/>
              </a:spcBef>
              <a:spcAft>
                <a:spcPct val="0"/>
              </a:spcAft>
              <a:defRPr>
                <a:solidFill>
                  <a:schemeClr val="tx1"/>
                </a:solidFill>
                <a:latin typeface="Arial" charset="0"/>
              </a:defRPr>
            </a:lvl9pPr>
          </a:lstStyle>
          <a:p>
            <a:pPr eaLnBrk="1" hangingPunct="1"/>
            <a:fld id="{8AB35CC7-F499-4327-BC11-34BE3DA4D37E}" type="slidenum">
              <a:rPr lang="en-US" smtClean="0"/>
              <a:pPr eaLnBrk="1" hangingPunct="1"/>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One of the primary ways communities can help military families through reintegration is to focus on fostering strong families. This is an important point to keep in mind when planning community-wide recognitions and events for military families. Most military families move through the reintegration process well. Individual members and the family as a whole are resilient and strong thanks to their military culture,  web-based social networks, and acceptance of the military mission. </a:t>
            </a:r>
          </a:p>
          <a:p>
            <a:pPr eaLnBrk="1" hangingPunct="1"/>
            <a:endParaRPr lang="en-US" dirty="0"/>
          </a:p>
          <a:p>
            <a:pPr eaLnBrk="1" hangingPunct="1"/>
            <a:r>
              <a:rPr lang="en-US" dirty="0" smtClean="0"/>
              <a:t>However, military families who are at-risk due to too many transitions, stressors and demands, would benefit from having access to community circles of support. </a:t>
            </a:r>
          </a:p>
        </p:txBody>
      </p:sp>
    </p:spTree>
    <p:extLst>
      <p:ext uri="{BB962C8B-B14F-4D97-AF65-F5344CB8AC3E}">
        <p14:creationId xmlns:p14="http://schemas.microsoft.com/office/powerpoint/2010/main" val="286516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Communities can strengthen </a:t>
            </a:r>
            <a:r>
              <a:rPr lang="en-US" dirty="0"/>
              <a:t>and develop </a:t>
            </a:r>
            <a:r>
              <a:rPr lang="en-US" dirty="0" smtClean="0"/>
              <a:t>support</a:t>
            </a:r>
            <a:r>
              <a:rPr lang="en-US" dirty="0"/>
              <a:t> </a:t>
            </a:r>
            <a:r>
              <a:rPr lang="en-US" dirty="0" smtClean="0"/>
              <a:t>programs </a:t>
            </a:r>
            <a:r>
              <a:rPr lang="en-US" dirty="0"/>
              <a:t>and </a:t>
            </a:r>
            <a:r>
              <a:rPr lang="en-US" dirty="0" smtClean="0"/>
              <a:t>networks. These networks can </a:t>
            </a:r>
            <a:r>
              <a:rPr lang="en-US" dirty="0"/>
              <a:t>leverage </a:t>
            </a:r>
            <a:r>
              <a:rPr lang="en-US" dirty="0" smtClean="0"/>
              <a:t>resources in support </a:t>
            </a:r>
            <a:r>
              <a:rPr lang="en-US" dirty="0"/>
              <a:t>of military </a:t>
            </a:r>
            <a:r>
              <a:rPr lang="en-US" dirty="0" smtClean="0"/>
              <a:t>families. Community networks also promote </a:t>
            </a:r>
            <a:r>
              <a:rPr lang="en-US" dirty="0"/>
              <a:t>a sense </a:t>
            </a:r>
            <a:r>
              <a:rPr lang="en-US" dirty="0" smtClean="0"/>
              <a:t>of community spirit and pride  as they support families, </a:t>
            </a:r>
            <a:r>
              <a:rPr lang="en-US" dirty="0"/>
              <a:t>Veterans, and Wounded Warriors. </a:t>
            </a:r>
            <a:r>
              <a:rPr lang="en-US" dirty="0" smtClean="0"/>
              <a:t>Military families </a:t>
            </a:r>
            <a:r>
              <a:rPr lang="en-US" dirty="0"/>
              <a:t>contribute to our nation and our communities</a:t>
            </a:r>
            <a:r>
              <a:rPr lang="en-US" dirty="0" smtClean="0"/>
              <a:t>.</a:t>
            </a:r>
          </a:p>
          <a:p>
            <a:endParaRPr lang="en-US" dirty="0"/>
          </a:p>
          <a:p>
            <a:r>
              <a:rPr lang="en-US" dirty="0" smtClean="0"/>
              <a:t>According to the White House report on </a:t>
            </a:r>
            <a:r>
              <a:rPr lang="en-US" i="1" dirty="0" smtClean="0"/>
              <a:t>“Strengthening our Military Families” </a:t>
            </a:r>
            <a:r>
              <a:rPr lang="en-US" dirty="0" smtClean="0"/>
              <a:t>(2011), “For years to </a:t>
            </a:r>
            <a:r>
              <a:rPr lang="en-US" dirty="0"/>
              <a:t>come, military families and Veterans will continue to face unique </a:t>
            </a:r>
            <a:r>
              <a:rPr lang="en-US" dirty="0" smtClean="0"/>
              <a:t>challenges [associated with over 10 years of war], </a:t>
            </a:r>
            <a:r>
              <a:rPr lang="en-US" dirty="0"/>
              <a:t>and at the </a:t>
            </a:r>
            <a:r>
              <a:rPr lang="en-US" dirty="0" smtClean="0"/>
              <a:t>same time </a:t>
            </a:r>
            <a:r>
              <a:rPr lang="en-US" dirty="0"/>
              <a:t>will also have great potential to continue contributing to our communities and </a:t>
            </a:r>
            <a:r>
              <a:rPr lang="en-US" dirty="0" smtClean="0"/>
              <a:t>country</a:t>
            </a:r>
            <a:r>
              <a:rPr lang="en-US" dirty="0"/>
              <a:t>,</a:t>
            </a:r>
            <a:r>
              <a:rPr lang="en-US" dirty="0" smtClean="0"/>
              <a:t>” (pg. 5).</a:t>
            </a:r>
            <a:endParaRPr lang="en-US" dirty="0"/>
          </a:p>
        </p:txBody>
      </p:sp>
      <p:sp>
        <p:nvSpPr>
          <p:cNvPr id="4" name="Slide Number Placeholder 3"/>
          <p:cNvSpPr>
            <a:spLocks noGrp="1"/>
          </p:cNvSpPr>
          <p:nvPr>
            <p:ph type="sldNum" sz="quarter" idx="10"/>
          </p:nvPr>
        </p:nvSpPr>
        <p:spPr/>
        <p:txBody>
          <a:bodyPr/>
          <a:lstStyle/>
          <a:p>
            <a:fld id="{BB497BBD-4899-4931-94DF-4A4927F5C4A4}" type="slidenum">
              <a:rPr lang="en-US" smtClean="0"/>
              <a:t>9</a:t>
            </a:fld>
            <a:endParaRPr lang="en-US"/>
          </a:p>
        </p:txBody>
      </p:sp>
    </p:spTree>
    <p:extLst>
      <p:ext uri="{BB962C8B-B14F-4D97-AF65-F5344CB8AC3E}">
        <p14:creationId xmlns:p14="http://schemas.microsoft.com/office/powerpoint/2010/main" val="176080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70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8867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66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226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069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8429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084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74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87441DD-183D-47A1-A5A6-CA124C98ED61}" type="datetimeFigureOut">
              <a:rPr lang="en-US"/>
              <a:pPr>
                <a:defRPr/>
              </a:pPr>
              <a:t>6/6/2014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D54CC4-63FB-4904-8BFE-7FCF9C8F764D}" type="slidenum">
              <a:rPr lang="en-US"/>
              <a:pPr>
                <a:defRPr/>
              </a:pPr>
              <a:t>‹#›</a:t>
            </a:fld>
            <a:endParaRPr lang="en-US"/>
          </a:p>
        </p:txBody>
      </p:sp>
    </p:spTree>
    <p:extLst>
      <p:ext uri="{BB962C8B-B14F-4D97-AF65-F5344CB8AC3E}">
        <p14:creationId xmlns:p14="http://schemas.microsoft.com/office/powerpoint/2010/main" val="327105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6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501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4607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hyperlink" Target="http://www.militaryonesourc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609600"/>
            <a:ext cx="7772400" cy="2438400"/>
          </a:xfrm>
        </p:spPr>
        <p:txBody>
          <a:bodyPr/>
          <a:lstStyle/>
          <a:p>
            <a:r>
              <a:rPr lang="en-US" sz="4000" b="1" dirty="0" smtClean="0">
                <a:latin typeface="+mn-lt"/>
              </a:rPr>
              <a:t>From Awareness to Action: the Military Family in Our Communities</a:t>
            </a:r>
          </a:p>
        </p:txBody>
      </p:sp>
      <p:sp>
        <p:nvSpPr>
          <p:cNvPr id="3" name="Subtitle 2"/>
          <p:cNvSpPr>
            <a:spLocks noGrp="1"/>
          </p:cNvSpPr>
          <p:nvPr>
            <p:ph type="subTitle" idx="1"/>
          </p:nvPr>
        </p:nvSpPr>
        <p:spPr>
          <a:xfrm>
            <a:off x="762000" y="2743200"/>
            <a:ext cx="7467600" cy="3276600"/>
          </a:xfrm>
        </p:spPr>
        <p:txBody>
          <a:bodyPr rtlCol="0">
            <a:normAutofit/>
          </a:bodyPr>
          <a:lstStyle/>
          <a:p>
            <a:pPr algn="l" fontAlgn="auto">
              <a:spcAft>
                <a:spcPts val="0"/>
              </a:spcAft>
              <a:buFont typeface="Arial" pitchFamily="34" charset="0"/>
              <a:buNone/>
              <a:defRPr/>
            </a:pPr>
            <a:r>
              <a:rPr lang="en-US" sz="2800" dirty="0" smtClean="0">
                <a:solidFill>
                  <a:schemeClr val="tx1"/>
                </a:solidFill>
              </a:rPr>
              <a:t>Prepared by:</a:t>
            </a:r>
          </a:p>
          <a:p>
            <a:pPr algn="l" fontAlgn="auto">
              <a:lnSpc>
                <a:spcPct val="40000"/>
              </a:lnSpc>
              <a:spcAft>
                <a:spcPts val="0"/>
              </a:spcAft>
              <a:buFont typeface="Arial" pitchFamily="34" charset="0"/>
              <a:buNone/>
              <a:defRPr/>
            </a:pPr>
            <a:endParaRPr lang="en-US" sz="2800" dirty="0" smtClean="0">
              <a:solidFill>
                <a:schemeClr val="tx1"/>
              </a:solidFill>
            </a:endParaRPr>
          </a:p>
          <a:p>
            <a:pPr marL="457200" indent="-457200" algn="l" fontAlgn="auto">
              <a:spcAft>
                <a:spcPts val="0"/>
              </a:spcAft>
              <a:buFont typeface="Arial" pitchFamily="34" charset="0"/>
              <a:buChar char="•"/>
              <a:defRPr/>
            </a:pPr>
            <a:r>
              <a:rPr lang="en-US" sz="2400" b="1" dirty="0" smtClean="0">
                <a:solidFill>
                  <a:schemeClr val="tx1"/>
                </a:solidFill>
              </a:rPr>
              <a:t>Ann </a:t>
            </a:r>
            <a:r>
              <a:rPr lang="en-US" sz="2400" b="1" dirty="0" err="1" smtClean="0">
                <a:solidFill>
                  <a:schemeClr val="tx1"/>
                </a:solidFill>
              </a:rPr>
              <a:t>Domsch</a:t>
            </a:r>
            <a:r>
              <a:rPr lang="en-US" sz="2400" dirty="0" smtClean="0">
                <a:solidFill>
                  <a:schemeClr val="tx1"/>
                </a:solidFill>
              </a:rPr>
              <a:t>, Kansas OMK Coordinator</a:t>
            </a:r>
          </a:p>
          <a:p>
            <a:pPr marL="457200" indent="-457200" algn="l" fontAlgn="auto">
              <a:spcAft>
                <a:spcPts val="0"/>
              </a:spcAft>
              <a:buFont typeface="Arial" pitchFamily="34" charset="0"/>
              <a:buChar char="•"/>
              <a:defRPr/>
            </a:pPr>
            <a:r>
              <a:rPr lang="en-US" sz="2400" b="1" dirty="0" smtClean="0">
                <a:solidFill>
                  <a:schemeClr val="tx1"/>
                </a:solidFill>
              </a:rPr>
              <a:t>Dr. Elaine Johannes</a:t>
            </a:r>
            <a:r>
              <a:rPr lang="en-US" sz="2400" dirty="0" smtClean="0">
                <a:solidFill>
                  <a:schemeClr val="tx1"/>
                </a:solidFill>
              </a:rPr>
              <a:t>, School of Family Studies and Human Services – Youth Development</a:t>
            </a:r>
          </a:p>
          <a:p>
            <a:pPr marL="457200" indent="-457200" algn="l" fontAlgn="auto">
              <a:spcAft>
                <a:spcPts val="0"/>
              </a:spcAft>
              <a:buFont typeface="Arial" pitchFamily="34" charset="0"/>
              <a:buChar char="•"/>
              <a:defRPr/>
            </a:pPr>
            <a:r>
              <a:rPr lang="en-US" sz="2400" b="1" dirty="0" smtClean="0">
                <a:solidFill>
                  <a:schemeClr val="tx1"/>
                </a:solidFill>
              </a:rPr>
              <a:t>Dr. Charlotte Olsen</a:t>
            </a:r>
            <a:r>
              <a:rPr lang="en-US" sz="2400" dirty="0" smtClean="0">
                <a:solidFill>
                  <a:schemeClr val="tx1"/>
                </a:solidFill>
              </a:rPr>
              <a:t>, School of Family Studies and Human Services – Family Development</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bwMode="auto">
          <a:xfrm>
            <a:off x="457200" y="274638"/>
            <a:ext cx="8229600" cy="1249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sz="4000" b="1" dirty="0" smtClean="0">
                <a:solidFill>
                  <a:srgbClr val="C00000"/>
                </a:solidFill>
                <a:latin typeface="+mn-lt"/>
              </a:rPr>
              <a:t>Communities Can: Support Reintegration</a:t>
            </a:r>
          </a:p>
        </p:txBody>
      </p:sp>
      <p:sp>
        <p:nvSpPr>
          <p:cNvPr id="24579" name="Rectangle 3"/>
          <p:cNvSpPr>
            <a:spLocks noGrp="1" noChangeArrowheads="1"/>
          </p:cNvSpPr>
          <p:nvPr>
            <p:ph idx="4294967295"/>
          </p:nvPr>
        </p:nvSpPr>
        <p:spPr bwMode="auto">
          <a:xfrm>
            <a:off x="381000" y="1504682"/>
            <a:ext cx="82296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90000"/>
              </a:lnSpc>
            </a:pPr>
            <a:r>
              <a:rPr lang="en-US" sz="2800" dirty="0">
                <a:latin typeface="+mj-lt"/>
              </a:rPr>
              <a:t>S</a:t>
            </a:r>
            <a:r>
              <a:rPr lang="en-US" sz="2800" dirty="0" smtClean="0">
                <a:latin typeface="+mj-lt"/>
              </a:rPr>
              <a:t>eek </a:t>
            </a:r>
            <a:r>
              <a:rPr lang="en-US" sz="2800" dirty="0">
                <a:latin typeface="+mj-lt"/>
              </a:rPr>
              <a:t>to improve </a:t>
            </a:r>
            <a:r>
              <a:rPr lang="en-US" sz="2800" dirty="0" smtClean="0">
                <a:latin typeface="+mj-lt"/>
              </a:rPr>
              <a:t>family </a:t>
            </a:r>
            <a:r>
              <a:rPr lang="en-US" sz="2800" b="1" dirty="0" smtClean="0">
                <a:solidFill>
                  <a:srgbClr val="C00000"/>
                </a:solidFill>
                <a:latin typeface="+mj-lt"/>
              </a:rPr>
              <a:t>communication</a:t>
            </a:r>
            <a:r>
              <a:rPr lang="en-US" sz="2800" dirty="0" smtClean="0">
                <a:latin typeface="+mj-lt"/>
              </a:rPr>
              <a:t>, which enhances family </a:t>
            </a:r>
            <a:r>
              <a:rPr lang="en-US" sz="2800" b="1" dirty="0" smtClean="0">
                <a:solidFill>
                  <a:srgbClr val="C00000"/>
                </a:solidFill>
                <a:latin typeface="+mj-lt"/>
              </a:rPr>
              <a:t>connection (cohesion) </a:t>
            </a:r>
            <a:r>
              <a:rPr lang="en-US" sz="2800" dirty="0" smtClean="0">
                <a:latin typeface="+mj-lt"/>
              </a:rPr>
              <a:t>and leads to individual and family </a:t>
            </a:r>
            <a:r>
              <a:rPr lang="en-US" sz="2800" b="1" dirty="0" smtClean="0">
                <a:solidFill>
                  <a:srgbClr val="C00000"/>
                </a:solidFill>
                <a:latin typeface="+mj-lt"/>
              </a:rPr>
              <a:t>adaptability</a:t>
            </a:r>
            <a:r>
              <a:rPr lang="en-US" sz="2800" dirty="0" smtClean="0">
                <a:latin typeface="+mj-lt"/>
              </a:rPr>
              <a:t> </a:t>
            </a:r>
            <a:r>
              <a:rPr lang="en-US" sz="1100" dirty="0" smtClean="0">
                <a:latin typeface="+mj-lt"/>
              </a:rPr>
              <a:t>(Olson, D., 2000)</a:t>
            </a:r>
            <a:endParaRPr lang="en-US" altLang="en-US" sz="1100" dirty="0" smtClean="0">
              <a:latin typeface="+mj-lt"/>
            </a:endParaRPr>
          </a:p>
          <a:p>
            <a:pPr>
              <a:lnSpc>
                <a:spcPct val="90000"/>
              </a:lnSpc>
              <a:buFontTx/>
              <a:buNone/>
            </a:pPr>
            <a:endParaRPr lang="en-US" altLang="en-US" sz="2800" dirty="0">
              <a:latin typeface="+mj-lt"/>
            </a:endParaRPr>
          </a:p>
          <a:p>
            <a:pPr>
              <a:lnSpc>
                <a:spcPct val="90000"/>
              </a:lnSpc>
            </a:pPr>
            <a:r>
              <a:rPr lang="en-US" altLang="en-US" sz="2800" dirty="0" smtClean="0">
                <a:latin typeface="+mj-lt"/>
              </a:rPr>
              <a:t>If necessary, honestly </a:t>
            </a:r>
            <a:r>
              <a:rPr lang="en-US" altLang="en-US" sz="2800" b="1" dirty="0" smtClean="0">
                <a:solidFill>
                  <a:srgbClr val="C00000"/>
                </a:solidFill>
                <a:latin typeface="+mj-lt"/>
              </a:rPr>
              <a:t>acknowledge problems</a:t>
            </a:r>
            <a:r>
              <a:rPr lang="en-US" altLang="en-US" sz="2800" dirty="0">
                <a:latin typeface="+mj-lt"/>
              </a:rPr>
              <a:t> </a:t>
            </a:r>
            <a:r>
              <a:rPr lang="en-US" altLang="en-US" sz="2800" dirty="0" smtClean="0">
                <a:latin typeface="+mj-lt"/>
              </a:rPr>
              <a:t>and challenges; offer to help seek options, solutions.</a:t>
            </a:r>
          </a:p>
          <a:p>
            <a:pPr>
              <a:lnSpc>
                <a:spcPct val="50000"/>
              </a:lnSpc>
              <a:buFontTx/>
              <a:buNone/>
            </a:pPr>
            <a:endParaRPr lang="en-US" altLang="en-US" sz="2800" dirty="0" smtClean="0">
              <a:latin typeface="+mj-lt"/>
            </a:endParaRPr>
          </a:p>
          <a:p>
            <a:pPr>
              <a:lnSpc>
                <a:spcPct val="90000"/>
              </a:lnSpc>
              <a:buFontTx/>
              <a:buNone/>
            </a:pPr>
            <a:r>
              <a:rPr lang="en-US" altLang="en-US" sz="2800" b="1" dirty="0" smtClean="0">
                <a:solidFill>
                  <a:schemeClr val="tx2">
                    <a:lumMod val="75000"/>
                  </a:schemeClr>
                </a:solidFill>
                <a:latin typeface="+mj-lt"/>
              </a:rPr>
              <a:t>	How can our community  build on the strengths of military families and culture to support reintegration? </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CA690376-9394-474A-B31C-3EE274E3F9EC}" type="slidenum">
              <a:rPr lang="en-US" smtClean="0"/>
              <a:t>10</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5257800"/>
            <a:ext cx="1066800" cy="1066800"/>
          </a:xfrm>
          <a:prstGeom prst="rect">
            <a:avLst/>
          </a:prstGeom>
        </p:spPr>
      </p:pic>
    </p:spTree>
    <p:extLst>
      <p:ext uri="{BB962C8B-B14F-4D97-AF65-F5344CB8AC3E}">
        <p14:creationId xmlns:p14="http://schemas.microsoft.com/office/powerpoint/2010/main" val="69023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bwMode="auto">
          <a:xfrm>
            <a:off x="762000" y="1219200"/>
            <a:ext cx="7696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b="1" dirty="0" smtClean="0">
                <a:solidFill>
                  <a:srgbClr val="C00000"/>
                </a:solidFill>
              </a:rPr>
              <a:t>Show support through Action. . .</a:t>
            </a:r>
            <a:endParaRPr lang="en-US" dirty="0" smtClean="0">
              <a:solidFill>
                <a:srgbClr val="C00000"/>
              </a:solidFill>
            </a:endParaRPr>
          </a:p>
          <a:p>
            <a:pPr marL="0" indent="0" eaLnBrk="1" hangingPunct="1">
              <a:lnSpc>
                <a:spcPct val="70000"/>
              </a:lnSpc>
              <a:buNone/>
            </a:pPr>
            <a:endParaRPr lang="en-US" sz="2400" dirty="0" smtClean="0"/>
          </a:p>
          <a:p>
            <a:pPr eaLnBrk="1" hangingPunct="1"/>
            <a:r>
              <a:rPr lang="en-US" sz="2800" dirty="0" smtClean="0"/>
              <a:t>Provide transportation </a:t>
            </a:r>
          </a:p>
          <a:p>
            <a:pPr eaLnBrk="1" hangingPunct="1"/>
            <a:r>
              <a:rPr lang="en-US" sz="2800" dirty="0" smtClean="0"/>
              <a:t>Sponsor a support network </a:t>
            </a:r>
          </a:p>
          <a:p>
            <a:pPr eaLnBrk="1" hangingPunct="1"/>
            <a:r>
              <a:rPr lang="en-US" sz="2800" dirty="0" smtClean="0"/>
              <a:t>Organize a day to help with yard work</a:t>
            </a:r>
          </a:p>
          <a:p>
            <a:pPr eaLnBrk="1" hangingPunct="1"/>
            <a:r>
              <a:rPr lang="en-US" sz="2800" dirty="0" smtClean="0"/>
              <a:t>Do simple things that make a tangible difference</a:t>
            </a:r>
          </a:p>
          <a:p>
            <a:pPr eaLnBrk="1" hangingPunct="1"/>
            <a:r>
              <a:rPr lang="en-US" sz="2800" dirty="0" smtClean="0"/>
              <a:t>Volunteer</a:t>
            </a:r>
          </a:p>
          <a:p>
            <a:pPr eaLnBrk="1" hangingPunct="1"/>
            <a:r>
              <a:rPr lang="en-US" sz="2800" dirty="0" smtClean="0"/>
              <a:t>Listen</a:t>
            </a:r>
          </a:p>
          <a:p>
            <a:pPr eaLnBrk="1" hangingPunct="1"/>
            <a:r>
              <a:rPr lang="en-US" sz="2800" dirty="0" smtClean="0"/>
              <a:t>I will ________________</a:t>
            </a:r>
          </a:p>
          <a:p>
            <a:pPr eaLnBrk="1" hangingPunct="1"/>
            <a:endParaRPr lang="en-US" sz="2000" dirty="0" smtClean="0"/>
          </a:p>
        </p:txBody>
      </p:sp>
      <p:sp>
        <p:nvSpPr>
          <p:cNvPr id="4" name="Rectangle 3"/>
          <p:cNvSpPr/>
          <p:nvPr/>
        </p:nvSpPr>
        <p:spPr>
          <a:xfrm>
            <a:off x="1893985" y="304800"/>
            <a:ext cx="5049716"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smtClean="0">
                <a:ln w="11430"/>
                <a:solidFill>
                  <a:schemeClr val="tx1">
                    <a:lumMod val="95000"/>
                    <a:lumOff val="5000"/>
                  </a:schemeClr>
                </a:solidFill>
                <a:latin typeface="+mj-lt"/>
              </a:rPr>
              <a:t>We Can - Get </a:t>
            </a:r>
            <a:r>
              <a:rPr lang="en-US" sz="4000" b="1" dirty="0">
                <a:ln w="11430"/>
                <a:solidFill>
                  <a:schemeClr val="tx1">
                    <a:lumMod val="95000"/>
                    <a:lumOff val="5000"/>
                  </a:schemeClr>
                </a:solidFill>
                <a:latin typeface="+mj-lt"/>
              </a:rPr>
              <a:t>Involved!</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CA690376-9394-474A-B31C-3EE274E3F9EC}" type="slidenum">
              <a:rPr lang="en-US" smtClean="0"/>
              <a:t>11</a:t>
            </a:fld>
            <a:endParaRPr lang="en-US"/>
          </a:p>
        </p:txBody>
      </p:sp>
    </p:spTree>
    <p:extLst>
      <p:ext uri="{BB962C8B-B14F-4D97-AF65-F5344CB8AC3E}">
        <p14:creationId xmlns:p14="http://schemas.microsoft.com/office/powerpoint/2010/main" val="4266620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685800"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b="1" dirty="0" smtClean="0">
                <a:solidFill>
                  <a:srgbClr val="C00000"/>
                </a:solidFill>
                <a:latin typeface="+mn-lt"/>
              </a:rPr>
              <a:t>                                 Learn More. . .</a:t>
            </a:r>
          </a:p>
        </p:txBody>
      </p:sp>
      <p:sp>
        <p:nvSpPr>
          <p:cNvPr id="3076" name="Rectangle 3"/>
          <p:cNvSpPr>
            <a:spLocks noGrp="1" noChangeArrowheads="1"/>
          </p:cNvSpPr>
          <p:nvPr>
            <p:ph type="body" sz="half" idx="1"/>
          </p:nvPr>
        </p:nvSpPr>
        <p:spPr bwMode="auto">
          <a:xfrm>
            <a:off x="457200" y="2743200"/>
            <a:ext cx="411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Military </a:t>
            </a:r>
            <a:r>
              <a:rPr lang="en-US" sz="2400" dirty="0" err="1" smtClean="0"/>
              <a:t>Homefront</a:t>
            </a:r>
            <a:r>
              <a:rPr lang="en-US" sz="2400" dirty="0" smtClean="0"/>
              <a:t> –</a:t>
            </a:r>
          </a:p>
          <a:p>
            <a:pPr marL="0" indent="0">
              <a:buNone/>
            </a:pPr>
            <a:r>
              <a:rPr lang="en-US" sz="1800" dirty="0">
                <a:solidFill>
                  <a:srgbClr val="211373"/>
                </a:solidFill>
              </a:rPr>
              <a:t> </a:t>
            </a:r>
            <a:r>
              <a:rPr lang="en-US" sz="1800" dirty="0" smtClean="0">
                <a:solidFill>
                  <a:srgbClr val="211373"/>
                </a:solidFill>
              </a:rPr>
              <a:t>      	</a:t>
            </a:r>
            <a:r>
              <a:rPr lang="en-US" sz="1600" u="sng" dirty="0" smtClean="0">
                <a:solidFill>
                  <a:srgbClr val="004D86"/>
                </a:solidFill>
              </a:rPr>
              <a:t>www.militaryhomefront.dod.mil</a:t>
            </a:r>
            <a:r>
              <a:rPr lang="en-US" sz="1600" u="sng" dirty="0">
                <a:solidFill>
                  <a:srgbClr val="004D86"/>
                </a:solidFill>
              </a:rPr>
              <a:t>/</a:t>
            </a:r>
            <a:endParaRPr lang="en-US" sz="1600" u="sng" dirty="0" smtClean="0">
              <a:solidFill>
                <a:srgbClr val="004D86"/>
              </a:solidFill>
            </a:endParaRPr>
          </a:p>
          <a:p>
            <a:pPr eaLnBrk="1" hangingPunct="1">
              <a:lnSpc>
                <a:spcPct val="70000"/>
              </a:lnSpc>
            </a:pPr>
            <a:endParaRPr lang="en-US" sz="2400" dirty="0" smtClean="0"/>
          </a:p>
          <a:p>
            <a:pPr eaLnBrk="1" hangingPunct="1"/>
            <a:r>
              <a:rPr lang="en-US" sz="2400" dirty="0" smtClean="0"/>
              <a:t>OMK </a:t>
            </a:r>
          </a:p>
          <a:p>
            <a:pPr marL="0" indent="0" eaLnBrk="1" hangingPunct="1">
              <a:buNone/>
            </a:pPr>
            <a:r>
              <a:rPr lang="en-US" sz="2400" dirty="0"/>
              <a:t> </a:t>
            </a:r>
            <a:r>
              <a:rPr lang="en-US" sz="2400" dirty="0" smtClean="0"/>
              <a:t>    (Operation Military Kids) – </a:t>
            </a:r>
          </a:p>
          <a:p>
            <a:pPr marL="0" indent="0" eaLnBrk="1" hangingPunct="1">
              <a:buNone/>
            </a:pPr>
            <a:r>
              <a:rPr lang="en-US" sz="2400" dirty="0">
                <a:solidFill>
                  <a:srgbClr val="25148E"/>
                </a:solidFill>
              </a:rPr>
              <a:t>	</a:t>
            </a:r>
            <a:r>
              <a:rPr lang="en-US" sz="1600" u="sng" dirty="0" smtClean="0">
                <a:solidFill>
                  <a:srgbClr val="25148E"/>
                </a:solidFill>
              </a:rPr>
              <a:t>www.operationmilitarykids.org</a:t>
            </a:r>
          </a:p>
          <a:p>
            <a:pPr eaLnBrk="1" hangingPunct="1"/>
            <a:endParaRPr lang="en-US" sz="1800" dirty="0" smtClean="0"/>
          </a:p>
          <a:p>
            <a:pPr eaLnBrk="1" hangingPunct="1">
              <a:buFontTx/>
              <a:buNone/>
            </a:pPr>
            <a:endParaRPr lang="en-US" sz="1800" dirty="0" smtClean="0"/>
          </a:p>
        </p:txBody>
      </p:sp>
      <p:sp>
        <p:nvSpPr>
          <p:cNvPr id="3077" name="Rectangle 4"/>
          <p:cNvSpPr>
            <a:spLocks noGrp="1" noChangeArrowheads="1"/>
          </p:cNvSpPr>
          <p:nvPr>
            <p:ph type="body" sz="half" idx="2"/>
          </p:nvPr>
        </p:nvSpPr>
        <p:spPr bwMode="auto">
          <a:xfrm>
            <a:off x="4648200" y="2743200"/>
            <a:ext cx="3810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Military One Source – </a:t>
            </a:r>
          </a:p>
          <a:p>
            <a:pPr marL="0" indent="0" eaLnBrk="1" hangingPunct="1">
              <a:buNone/>
            </a:pPr>
            <a:r>
              <a:rPr lang="en-US" sz="1600" dirty="0" smtClean="0">
                <a:solidFill>
                  <a:srgbClr val="25148E"/>
                </a:solidFill>
              </a:rPr>
              <a:t>	</a:t>
            </a:r>
            <a:r>
              <a:rPr lang="en-US" sz="1600" u="sng" dirty="0" smtClean="0">
                <a:solidFill>
                  <a:srgbClr val="25148E"/>
                </a:solidFill>
                <a:hlinkClick r:id="rId4"/>
              </a:rPr>
              <a:t>www.militaryonesource.com</a:t>
            </a:r>
            <a:endParaRPr lang="en-US" sz="1600" u="sng" dirty="0" smtClean="0">
              <a:solidFill>
                <a:srgbClr val="25148E"/>
              </a:solidFill>
            </a:endParaRPr>
          </a:p>
          <a:p>
            <a:pPr marL="0" indent="0" eaLnBrk="1" hangingPunct="1">
              <a:buNone/>
            </a:pPr>
            <a:endParaRPr lang="en-US" sz="1600" u="sng" dirty="0">
              <a:solidFill>
                <a:srgbClr val="25148E"/>
              </a:solidFill>
            </a:endParaRPr>
          </a:p>
          <a:p>
            <a:r>
              <a:rPr lang="en-US" sz="2400" dirty="0"/>
              <a:t>Military Child Education Coalition – </a:t>
            </a:r>
          </a:p>
          <a:p>
            <a:pPr>
              <a:buNone/>
            </a:pPr>
            <a:r>
              <a:rPr lang="en-US" sz="1200" dirty="0"/>
              <a:t>		</a:t>
            </a:r>
            <a:r>
              <a:rPr lang="en-US" sz="1100" u="sng" dirty="0">
                <a:solidFill>
                  <a:srgbClr val="004D86"/>
                </a:solidFill>
              </a:rPr>
              <a:t>www.militarychild.org</a:t>
            </a:r>
          </a:p>
          <a:p>
            <a:pPr marL="0" indent="0" eaLnBrk="1" hangingPunct="1">
              <a:buNone/>
            </a:pPr>
            <a:endParaRPr lang="en-US" sz="1600" u="sng" dirty="0" smtClean="0">
              <a:solidFill>
                <a:srgbClr val="25148E"/>
              </a:solidFill>
            </a:endParaRPr>
          </a:p>
        </p:txBody>
      </p:sp>
      <p:sp>
        <p:nvSpPr>
          <p:cNvPr id="3078" name="TextBox 4"/>
          <p:cNvSpPr txBox="1">
            <a:spLocks noChangeArrowheads="1"/>
          </p:cNvSpPr>
          <p:nvPr/>
        </p:nvSpPr>
        <p:spPr bwMode="auto">
          <a:xfrm>
            <a:off x="838200" y="4572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graphicFrame>
        <p:nvGraphicFramePr>
          <p:cNvPr id="3074" name="Object 4"/>
          <p:cNvGraphicFramePr>
            <a:graphicFrameLocks noChangeAspect="1"/>
          </p:cNvGraphicFramePr>
          <p:nvPr>
            <p:extLst>
              <p:ext uri="{D42A27DB-BD31-4B8C-83A1-F6EECF244321}">
                <p14:modId xmlns:p14="http://schemas.microsoft.com/office/powerpoint/2010/main" val="3033667771"/>
              </p:ext>
            </p:extLst>
          </p:nvPr>
        </p:nvGraphicFramePr>
        <p:xfrm>
          <a:off x="838200" y="457199"/>
          <a:ext cx="3048000" cy="2033323"/>
        </p:xfrm>
        <a:graphic>
          <a:graphicData uri="http://schemas.openxmlformats.org/presentationml/2006/ole">
            <mc:AlternateContent xmlns:mc="http://schemas.openxmlformats.org/markup-compatibility/2006">
              <mc:Choice xmlns:v="urn:schemas-microsoft-com:vml" Requires="v">
                <p:oleObj spid="_x0000_s5135" name="Photo Editor Photo" r:id="rId5" imgW="9752381" imgH="6504762" progId="MSPhotoEd.3">
                  <p:embed/>
                </p:oleObj>
              </mc:Choice>
              <mc:Fallback>
                <p:oleObj name="Photo Editor Photo" r:id="rId5" imgW="9752381" imgH="6504762"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57199"/>
                        <a:ext cx="3048000" cy="2033323"/>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CA690376-9394-474A-B31C-3EE274E3F9EC}" type="slidenum">
              <a:rPr lang="en-US" smtClean="0"/>
              <a:t>12</a:t>
            </a:fld>
            <a:endParaRPr lang="en-US"/>
          </a:p>
        </p:txBody>
      </p:sp>
    </p:spTree>
    <p:extLst>
      <p:ext uri="{BB962C8B-B14F-4D97-AF65-F5344CB8AC3E}">
        <p14:creationId xmlns:p14="http://schemas.microsoft.com/office/powerpoint/2010/main" val="1972172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After this session, we will. . . </a:t>
            </a:r>
            <a:endParaRPr lang="en-US" sz="4000" b="1" dirty="0"/>
          </a:p>
        </p:txBody>
      </p:sp>
      <p:sp>
        <p:nvSpPr>
          <p:cNvPr id="3" name="Content Placeholder 2"/>
          <p:cNvSpPr>
            <a:spLocks noGrp="1"/>
          </p:cNvSpPr>
          <p:nvPr>
            <p:ph idx="1"/>
          </p:nvPr>
        </p:nvSpPr>
        <p:spPr>
          <a:xfrm>
            <a:off x="457200" y="1447800"/>
            <a:ext cx="8229600" cy="4419600"/>
          </a:xfrm>
        </p:spPr>
        <p:txBody>
          <a:bodyPr>
            <a:normAutofit lnSpcReduction="10000"/>
          </a:bodyPr>
          <a:lstStyle/>
          <a:p>
            <a:r>
              <a:rPr lang="en-US" sz="2800" dirty="0" smtClean="0">
                <a:solidFill>
                  <a:srgbClr val="C00000"/>
                </a:solidFill>
              </a:rPr>
              <a:t>Understand military family life </a:t>
            </a:r>
            <a:r>
              <a:rPr lang="en-US" sz="2800" dirty="0" smtClean="0"/>
              <a:t>and culture.</a:t>
            </a:r>
          </a:p>
          <a:p>
            <a:pPr marL="0" indent="0">
              <a:lnSpc>
                <a:spcPct val="50000"/>
              </a:lnSpc>
              <a:buNone/>
            </a:pPr>
            <a:endParaRPr lang="en-US" sz="2800" dirty="0" smtClean="0"/>
          </a:p>
          <a:p>
            <a:r>
              <a:rPr lang="en-US" sz="2800" dirty="0" smtClean="0">
                <a:solidFill>
                  <a:srgbClr val="C00000"/>
                </a:solidFill>
              </a:rPr>
              <a:t>Understand </a:t>
            </a:r>
            <a:r>
              <a:rPr lang="en-US" sz="2800" dirty="0" smtClean="0"/>
              <a:t>how deployment and training cycles present </a:t>
            </a:r>
            <a:r>
              <a:rPr lang="en-US" sz="2800" dirty="0" smtClean="0">
                <a:solidFill>
                  <a:srgbClr val="C00000"/>
                </a:solidFill>
              </a:rPr>
              <a:t>challenges</a:t>
            </a:r>
            <a:r>
              <a:rPr lang="en-US" sz="2800" dirty="0" smtClean="0"/>
              <a:t>, reveal </a:t>
            </a:r>
            <a:r>
              <a:rPr lang="en-US" sz="2800" dirty="0" smtClean="0">
                <a:solidFill>
                  <a:srgbClr val="C00000"/>
                </a:solidFill>
              </a:rPr>
              <a:t>attributes</a:t>
            </a:r>
            <a:r>
              <a:rPr lang="en-US" sz="2800" dirty="0" smtClean="0"/>
              <a:t> and foster resilience among military families.</a:t>
            </a:r>
          </a:p>
          <a:p>
            <a:pPr marL="0" indent="0">
              <a:lnSpc>
                <a:spcPct val="60000"/>
              </a:lnSpc>
              <a:buNone/>
            </a:pPr>
            <a:endParaRPr lang="en-US" sz="2800" dirty="0" smtClean="0"/>
          </a:p>
          <a:p>
            <a:r>
              <a:rPr lang="en-US" sz="2800" dirty="0" smtClean="0">
                <a:solidFill>
                  <a:srgbClr val="C00000"/>
                </a:solidFill>
              </a:rPr>
              <a:t>Identify supports </a:t>
            </a:r>
            <a:r>
              <a:rPr lang="en-US" sz="2800" dirty="0" smtClean="0"/>
              <a:t>and resources necessary for military families to thrive.</a:t>
            </a:r>
          </a:p>
          <a:p>
            <a:pPr marL="0" indent="0">
              <a:lnSpc>
                <a:spcPct val="60000"/>
              </a:lnSpc>
              <a:buNone/>
            </a:pPr>
            <a:r>
              <a:rPr lang="en-US" sz="2800" dirty="0" smtClean="0"/>
              <a:t> </a:t>
            </a:r>
          </a:p>
          <a:p>
            <a:r>
              <a:rPr lang="en-US" sz="2800" dirty="0" smtClean="0">
                <a:solidFill>
                  <a:srgbClr val="C00000"/>
                </a:solidFill>
              </a:rPr>
              <a:t>Commit </a:t>
            </a:r>
            <a:r>
              <a:rPr lang="en-US" sz="2800" dirty="0" smtClean="0"/>
              <a:t>to one tangible, sustainable act of support for families. </a:t>
            </a:r>
            <a:endParaRPr lang="en-US"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CA690376-9394-474A-B31C-3EE274E3F9EC}" type="slidenum">
              <a:rPr lang="en-US" smtClean="0"/>
              <a:t>2</a:t>
            </a:fld>
            <a:endParaRPr lang="en-US"/>
          </a:p>
        </p:txBody>
      </p:sp>
    </p:spTree>
    <p:extLst>
      <p:ext uri="{BB962C8B-B14F-4D97-AF65-F5344CB8AC3E}">
        <p14:creationId xmlns:p14="http://schemas.microsoft.com/office/powerpoint/2010/main" val="2098212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2493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lgn="l"/>
            <a:r>
              <a:rPr lang="en-US" sz="4000" b="1" dirty="0" smtClean="0">
                <a:latin typeface="+mn-lt"/>
              </a:rPr>
              <a:t>Who are Army Guard and Reserve Members and Families?</a:t>
            </a:r>
            <a:endParaRPr lang="en-US" sz="4000" b="1" dirty="0">
              <a:latin typeface="+mn-lt"/>
            </a:endParaRPr>
          </a:p>
        </p:txBody>
      </p:sp>
      <p:sp>
        <p:nvSpPr>
          <p:cNvPr id="15363" name="Rectangle 3"/>
          <p:cNvSpPr>
            <a:spLocks noGrp="1" noChangeArrowheads="1"/>
          </p:cNvSpPr>
          <p:nvPr>
            <p:ph type="body" idx="1"/>
          </p:nvPr>
        </p:nvSpPr>
        <p:spPr bwMode="auto">
          <a:xfrm>
            <a:off x="428625" y="1553048"/>
            <a:ext cx="8229600" cy="492395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endParaRPr lang="en-US" sz="1800" dirty="0" smtClean="0"/>
          </a:p>
          <a:p>
            <a:endParaRPr lang="en-US" sz="1800" dirty="0"/>
          </a:p>
          <a:p>
            <a:r>
              <a:rPr lang="en-US" sz="1800" dirty="0" smtClean="0"/>
              <a:t>55% </a:t>
            </a:r>
            <a:r>
              <a:rPr lang="en-US" sz="1800" dirty="0"/>
              <a:t>Married</a:t>
            </a:r>
          </a:p>
          <a:p>
            <a:r>
              <a:rPr lang="en-US" sz="1800" dirty="0" smtClean="0"/>
              <a:t>48.3% Never Married Parents</a:t>
            </a:r>
          </a:p>
          <a:p>
            <a:r>
              <a:rPr lang="en-US" sz="1800" dirty="0" smtClean="0"/>
              <a:t>7.3% Divorced</a:t>
            </a:r>
            <a:endParaRPr lang="en-US" sz="1800" dirty="0"/>
          </a:p>
          <a:p>
            <a:r>
              <a:rPr lang="en-US" sz="1800" dirty="0" smtClean="0"/>
              <a:t>.2% Other (widowed, annulled)</a:t>
            </a:r>
          </a:p>
          <a:p>
            <a:r>
              <a:rPr lang="en-US" sz="1800" dirty="0" smtClean="0"/>
              <a:t>43.2% with Children</a:t>
            </a:r>
          </a:p>
          <a:p>
            <a:r>
              <a:rPr lang="en-US" sz="1800" dirty="0" smtClean="0"/>
              <a:t>56.8% without Children</a:t>
            </a:r>
            <a:endParaRPr lang="en-US" sz="1800" dirty="0"/>
          </a:p>
        </p:txBody>
      </p:sp>
      <p:sp>
        <p:nvSpPr>
          <p:cNvPr id="2" name="TextBox 1"/>
          <p:cNvSpPr txBox="1"/>
          <p:nvPr/>
        </p:nvSpPr>
        <p:spPr>
          <a:xfrm>
            <a:off x="3200400" y="5762756"/>
            <a:ext cx="5791200" cy="430887"/>
          </a:xfrm>
          <a:prstGeom prst="rect">
            <a:avLst/>
          </a:prstGeom>
          <a:noFill/>
        </p:spPr>
        <p:txBody>
          <a:bodyPr wrap="square" rtlCol="0">
            <a:spAutoFit/>
          </a:bodyPr>
          <a:lstStyle/>
          <a:p>
            <a:pPr algn="ctr"/>
            <a:r>
              <a:rPr lang="en-US" sz="1000" i="1" dirty="0" smtClean="0"/>
              <a:t>www.defense.gov/home/features/2011/0111_initiative/strengthening_our_military_january_2011.pdf</a:t>
            </a:r>
          </a:p>
          <a:p>
            <a:pPr algn="ctr"/>
            <a:endParaRPr lang="en-US" sz="1200"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CA690376-9394-474A-B31C-3EE274E3F9EC}" type="slidenum">
              <a:rPr lang="en-US" smtClean="0"/>
              <a:t>3</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96755"/>
            <a:ext cx="4619625" cy="3714750"/>
          </a:xfrm>
          <a:prstGeom prst="rect">
            <a:avLst/>
          </a:prstGeom>
          <a:noFill/>
          <a:ln w="952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4296489"/>
            <a:ext cx="3429000" cy="246221"/>
          </a:xfrm>
          <a:prstGeom prst="rect">
            <a:avLst/>
          </a:prstGeom>
          <a:noFill/>
        </p:spPr>
        <p:txBody>
          <a:bodyPr wrap="square" rtlCol="0">
            <a:spAutoFit/>
          </a:bodyPr>
          <a:lstStyle/>
          <a:p>
            <a:r>
              <a:rPr lang="en-US" sz="1000" i="1" dirty="0" smtClean="0"/>
              <a:t>www.militaryhomefront.dod.mil, 2010 </a:t>
            </a:r>
            <a:endParaRPr lang="en-US" sz="1000" dirty="0"/>
          </a:p>
        </p:txBody>
      </p:sp>
    </p:spTree>
    <p:extLst>
      <p:ext uri="{BB962C8B-B14F-4D97-AF65-F5344CB8AC3E}">
        <p14:creationId xmlns:p14="http://schemas.microsoft.com/office/powerpoint/2010/main" val="3228161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74638"/>
            <a:ext cx="1305969" cy="6460052"/>
          </a:xfrm>
          <a:prstGeom prst="rect">
            <a:avLst/>
          </a:prstGeom>
          <a:solidFill>
            <a:schemeClr val="accent1">
              <a:lumMod val="40000"/>
              <a:lumOff val="60000"/>
              <a:alpha val="0"/>
            </a:schemeClr>
          </a:solidFill>
          <a:ln>
            <a:solidFill>
              <a:srgbClr val="7030A0"/>
            </a:solidFill>
          </a:ln>
        </p:spPr>
      </p:pic>
      <p:sp>
        <p:nvSpPr>
          <p:cNvPr id="1027"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b="1" dirty="0" smtClean="0">
                <a:solidFill>
                  <a:schemeClr val="tx1">
                    <a:lumMod val="95000"/>
                    <a:lumOff val="5000"/>
                  </a:schemeClr>
                </a:solidFill>
              </a:rPr>
              <a:t>Military Culture</a:t>
            </a:r>
            <a:endParaRPr lang="en-US" sz="4000" b="1" dirty="0">
              <a:solidFill>
                <a:schemeClr val="tx1">
                  <a:lumMod val="95000"/>
                  <a:lumOff val="5000"/>
                </a:schemeClr>
              </a:solidFill>
            </a:endParaRPr>
          </a:p>
        </p:txBody>
      </p:sp>
      <p:sp>
        <p:nvSpPr>
          <p:cNvPr id="1028" name="Rectangle 3"/>
          <p:cNvSpPr>
            <a:spLocks noChangeArrowheads="1"/>
          </p:cNvSpPr>
          <p:nvPr/>
        </p:nvSpPr>
        <p:spPr bwMode="auto">
          <a:xfrm>
            <a:off x="1371600" y="3048000"/>
            <a:ext cx="702327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600" b="1" u="sng" dirty="0" smtClean="0"/>
              <a:t>Culture</a:t>
            </a:r>
            <a:r>
              <a:rPr lang="en-US" sz="2600" dirty="0" smtClean="0"/>
              <a:t> </a:t>
            </a:r>
            <a:r>
              <a:rPr lang="en-US" sz="2600" dirty="0"/>
              <a:t>is the knowledge, </a:t>
            </a:r>
            <a:endParaRPr lang="en-US" sz="2600" dirty="0" smtClean="0"/>
          </a:p>
          <a:p>
            <a:pPr marL="342900" indent="-342900">
              <a:spcBef>
                <a:spcPct val="20000"/>
              </a:spcBef>
            </a:pPr>
            <a:r>
              <a:rPr lang="en-US" sz="2600" dirty="0" smtClean="0"/>
              <a:t>experience, values</a:t>
            </a:r>
            <a:r>
              <a:rPr lang="en-US" sz="2600" dirty="0"/>
              <a:t>, </a:t>
            </a:r>
            <a:r>
              <a:rPr lang="en-US" sz="2600" dirty="0" smtClean="0"/>
              <a:t>ideals, </a:t>
            </a:r>
          </a:p>
          <a:p>
            <a:pPr marL="342900" indent="-342900">
              <a:spcBef>
                <a:spcPct val="20000"/>
              </a:spcBef>
            </a:pPr>
            <a:r>
              <a:rPr lang="en-US" sz="2600" dirty="0" smtClean="0"/>
              <a:t>attitudes, and symbols that </a:t>
            </a:r>
          </a:p>
          <a:p>
            <a:pPr marL="342900" indent="-342900">
              <a:spcBef>
                <a:spcPct val="20000"/>
              </a:spcBef>
            </a:pPr>
            <a:r>
              <a:rPr lang="en-US" sz="2600" dirty="0" smtClean="0"/>
              <a:t>are </a:t>
            </a:r>
            <a:r>
              <a:rPr lang="en-US" sz="2600" dirty="0"/>
              <a:t>passed </a:t>
            </a:r>
            <a:r>
              <a:rPr lang="en-US" sz="2600" dirty="0" smtClean="0"/>
              <a:t>on from more </a:t>
            </a:r>
          </a:p>
          <a:p>
            <a:pPr marL="342900" indent="-342900">
              <a:spcBef>
                <a:spcPct val="20000"/>
              </a:spcBef>
            </a:pPr>
            <a:r>
              <a:rPr lang="en-US" sz="2600" dirty="0" smtClean="0"/>
              <a:t>experienced members of </a:t>
            </a:r>
            <a:r>
              <a:rPr lang="en-US" sz="2600" dirty="0"/>
              <a:t>a </a:t>
            </a:r>
            <a:endParaRPr lang="en-US" sz="2600" dirty="0" smtClean="0"/>
          </a:p>
          <a:p>
            <a:pPr marL="342900" indent="-342900">
              <a:spcBef>
                <a:spcPct val="20000"/>
              </a:spcBef>
            </a:pPr>
            <a:r>
              <a:rPr lang="en-US" sz="2600" dirty="0" smtClean="0"/>
              <a:t>community </a:t>
            </a:r>
            <a:r>
              <a:rPr lang="en-US" sz="2600" dirty="0"/>
              <a:t>to </a:t>
            </a:r>
            <a:r>
              <a:rPr lang="en-US" sz="2600" dirty="0" smtClean="0"/>
              <a:t>new </a:t>
            </a:r>
            <a:r>
              <a:rPr lang="en-US" sz="2600" dirty="0"/>
              <a:t>members.</a:t>
            </a:r>
          </a:p>
          <a:p>
            <a:pPr marL="342900" indent="-342900">
              <a:spcBef>
                <a:spcPct val="20000"/>
              </a:spcBef>
            </a:pPr>
            <a:endParaRPr lang="en-US" sz="26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r>
              <a:rPr lang="en-US" dirty="0" smtClean="0"/>
              <a:t>                    </a:t>
            </a:r>
            <a:fld id="{CA690376-9394-474A-B31C-3EE274E3F9EC}" type="slidenum">
              <a:rPr lang="en-US" smtClean="0"/>
              <a:t>4</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42" y="1219200"/>
            <a:ext cx="2616558" cy="1732161"/>
          </a:xfrm>
          <a:prstGeom prst="rect">
            <a:avLst/>
          </a:prstGeom>
        </p:spPr>
      </p:pic>
    </p:spTree>
    <p:extLst>
      <p:ext uri="{BB962C8B-B14F-4D97-AF65-F5344CB8AC3E}">
        <p14:creationId xmlns:p14="http://schemas.microsoft.com/office/powerpoint/2010/main" val="23667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419100" y="990600"/>
            <a:ext cx="83058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50000"/>
              </a:lnSpc>
              <a:spcBef>
                <a:spcPct val="50000"/>
              </a:spcBef>
            </a:pPr>
            <a:r>
              <a:rPr lang="en-US" sz="4000" b="1" dirty="0" smtClean="0">
                <a:latin typeface="+mn-lt"/>
              </a:rPr>
              <a:t>What Prevents Families</a:t>
            </a:r>
          </a:p>
          <a:p>
            <a:pPr eaLnBrk="1" hangingPunct="1">
              <a:lnSpc>
                <a:spcPct val="50000"/>
              </a:lnSpc>
              <a:spcBef>
                <a:spcPct val="50000"/>
              </a:spcBef>
            </a:pPr>
            <a:r>
              <a:rPr lang="en-US" sz="4000" b="1" dirty="0" smtClean="0">
                <a:latin typeface="+mn-lt"/>
              </a:rPr>
              <a:t>From Seeking Help?</a:t>
            </a:r>
            <a:endParaRPr lang="en-US" sz="4000" b="1" dirty="0">
              <a:latin typeface="+mn-lt"/>
            </a:endParaRPr>
          </a:p>
          <a:p>
            <a:pPr algn="ctr" eaLnBrk="1" hangingPunct="1">
              <a:lnSpc>
                <a:spcPct val="50000"/>
              </a:lnSpc>
            </a:pPr>
            <a:r>
              <a:rPr lang="en-US" sz="4400" b="1" dirty="0" smtClean="0"/>
              <a:t> </a:t>
            </a:r>
            <a:endParaRPr lang="en-US" sz="4400" b="1"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CA690376-9394-474A-B31C-3EE274E3F9EC}" type="slidenum">
              <a:rPr lang="en-US" smtClean="0"/>
              <a:t>5</a:t>
            </a:fld>
            <a:endParaRPr lang="en-US"/>
          </a:p>
        </p:txBody>
      </p:sp>
      <p:sp>
        <p:nvSpPr>
          <p:cNvPr id="3" name="TextBox 2"/>
          <p:cNvSpPr txBox="1"/>
          <p:nvPr/>
        </p:nvSpPr>
        <p:spPr>
          <a:xfrm>
            <a:off x="419100" y="2667000"/>
            <a:ext cx="7543800" cy="2899255"/>
          </a:xfrm>
          <a:prstGeom prst="rect">
            <a:avLst/>
          </a:prstGeom>
          <a:noFill/>
        </p:spPr>
        <p:txBody>
          <a:bodyPr wrap="square" rtlCol="0">
            <a:spAutoFit/>
          </a:bodyPr>
          <a:lstStyle/>
          <a:p>
            <a:pPr marL="349250" indent="-349250">
              <a:spcBef>
                <a:spcPct val="25000"/>
              </a:spcBef>
              <a:buFontTx/>
              <a:buChar char="•"/>
              <a:tabLst>
                <a:tab pos="1546225" algn="l"/>
              </a:tabLst>
              <a:defRPr/>
            </a:pPr>
            <a:r>
              <a:rPr lang="en-US" sz="2400" dirty="0"/>
              <a:t>Lack of </a:t>
            </a:r>
            <a:r>
              <a:rPr lang="en-US" sz="2400" dirty="0">
                <a:solidFill>
                  <a:srgbClr val="C00000"/>
                </a:solidFill>
              </a:rPr>
              <a:t>community </a:t>
            </a:r>
            <a:r>
              <a:rPr lang="en-US" sz="2400" dirty="0" smtClean="0">
                <a:solidFill>
                  <a:srgbClr val="C00000"/>
                </a:solidFill>
              </a:rPr>
              <a:t>awareness.</a:t>
            </a:r>
            <a:endParaRPr lang="en-US" sz="2400" dirty="0"/>
          </a:p>
          <a:p>
            <a:pPr marL="349250" indent="-349250">
              <a:lnSpc>
                <a:spcPct val="80000"/>
              </a:lnSpc>
              <a:spcBef>
                <a:spcPct val="25000"/>
              </a:spcBef>
              <a:buFontTx/>
              <a:buChar char="•"/>
              <a:tabLst>
                <a:tab pos="1546225" algn="l"/>
              </a:tabLst>
              <a:defRPr/>
            </a:pPr>
            <a:r>
              <a:rPr lang="en-US" sz="2400" dirty="0" smtClean="0"/>
              <a:t>Civilians </a:t>
            </a:r>
            <a:r>
              <a:rPr lang="en-US" sz="2400" dirty="0"/>
              <a:t>are </a:t>
            </a:r>
            <a:r>
              <a:rPr lang="en-US" sz="2400" dirty="0" smtClean="0"/>
              <a:t>typically not </a:t>
            </a:r>
            <a:r>
              <a:rPr lang="en-US" sz="2400" dirty="0"/>
              <a:t>prepared to </a:t>
            </a:r>
            <a:endParaRPr lang="en-US" sz="2400" dirty="0" smtClean="0"/>
          </a:p>
          <a:p>
            <a:pPr>
              <a:lnSpc>
                <a:spcPct val="80000"/>
              </a:lnSpc>
              <a:spcBef>
                <a:spcPct val="25000"/>
              </a:spcBef>
              <a:tabLst>
                <a:tab pos="1546225" algn="l"/>
              </a:tabLst>
              <a:defRPr/>
            </a:pPr>
            <a:r>
              <a:rPr lang="en-US" sz="2400" dirty="0" smtClean="0"/>
              <a:t>      recognize or </a:t>
            </a:r>
            <a:r>
              <a:rPr lang="en-US" sz="2400" dirty="0"/>
              <a:t>meet </a:t>
            </a:r>
            <a:r>
              <a:rPr lang="en-US" sz="2400" dirty="0" smtClean="0"/>
              <a:t>the needs </a:t>
            </a:r>
            <a:r>
              <a:rPr lang="en-US" sz="2400" dirty="0"/>
              <a:t>of </a:t>
            </a:r>
            <a:r>
              <a:rPr lang="en-US" sz="2400" dirty="0" smtClean="0"/>
              <a:t>military-families.</a:t>
            </a:r>
            <a:endParaRPr lang="en-US" sz="2400" dirty="0"/>
          </a:p>
          <a:p>
            <a:pPr marL="349250" indent="-349250">
              <a:spcBef>
                <a:spcPct val="25000"/>
              </a:spcBef>
              <a:buFontTx/>
              <a:buChar char="•"/>
              <a:tabLst>
                <a:tab pos="1546225" algn="l"/>
              </a:tabLst>
              <a:defRPr/>
            </a:pPr>
            <a:r>
              <a:rPr lang="en-US" sz="2400" dirty="0"/>
              <a:t>Civilians are unfamiliar with resources </a:t>
            </a:r>
            <a:r>
              <a:rPr lang="en-US" sz="2400" dirty="0" smtClean="0"/>
              <a:t>of help. </a:t>
            </a:r>
          </a:p>
          <a:p>
            <a:pPr marL="349250" indent="-349250">
              <a:spcBef>
                <a:spcPct val="25000"/>
              </a:spcBef>
              <a:buFontTx/>
              <a:buChar char="•"/>
              <a:tabLst>
                <a:tab pos="1546225" algn="l"/>
              </a:tabLst>
              <a:defRPr/>
            </a:pPr>
            <a:r>
              <a:rPr lang="en-US" sz="2400" dirty="0" smtClean="0"/>
              <a:t>Deployments </a:t>
            </a:r>
            <a:r>
              <a:rPr lang="en-US" sz="2400" dirty="0"/>
              <a:t>and trainings repeatedly disrupt </a:t>
            </a:r>
            <a:r>
              <a:rPr lang="en-US" sz="2400" dirty="0" smtClean="0"/>
              <a:t>families.</a:t>
            </a:r>
            <a:endParaRPr lang="en-US" sz="2400" dirty="0"/>
          </a:p>
          <a:p>
            <a:pPr marL="349250" indent="-349250">
              <a:spcBef>
                <a:spcPct val="25000"/>
              </a:spcBef>
              <a:buFontTx/>
              <a:buChar char="•"/>
              <a:tabLst>
                <a:tab pos="1546225" algn="l"/>
              </a:tabLst>
              <a:defRPr/>
            </a:pPr>
            <a:r>
              <a:rPr lang="en-US" sz="2400" dirty="0" smtClean="0"/>
              <a:t>Families are often hesitant to ask for help. </a:t>
            </a:r>
            <a:r>
              <a:rPr lang="en-US" sz="2400" dirty="0"/>
              <a:t>	</a:t>
            </a:r>
            <a:r>
              <a:rPr lang="en-US" dirty="0"/>
              <a:t>	</a:t>
            </a:r>
          </a:p>
          <a:p>
            <a:pPr>
              <a:defRPr/>
            </a:pP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7199"/>
            <a:ext cx="2471677" cy="289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451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4000" b="1" dirty="0" smtClean="0"/>
              <a:t>Emotional Deployment Cycle of Military Families</a:t>
            </a:r>
            <a:endParaRPr lang="en-US" sz="4000" dirty="0" smtClean="0"/>
          </a:p>
        </p:txBody>
      </p:sp>
      <p:sp>
        <p:nvSpPr>
          <p:cNvPr id="17411" name="Content Placeholder 2"/>
          <p:cNvSpPr>
            <a:spLocks noGrp="1"/>
          </p:cNvSpPr>
          <p:nvPr>
            <p:ph idx="1"/>
          </p:nvPr>
        </p:nvSpPr>
        <p:spPr bwMode="auto">
          <a:xfrm>
            <a:off x="304800" y="1669429"/>
            <a:ext cx="8839200" cy="4350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b="1" dirty="0" smtClean="0"/>
              <a:t>Seven Stages:</a:t>
            </a:r>
            <a:endParaRPr lang="en-US" dirty="0" smtClean="0"/>
          </a:p>
          <a:p>
            <a:pPr>
              <a:buFontTx/>
              <a:buNone/>
            </a:pPr>
            <a:r>
              <a:rPr lang="en-US" sz="2400" dirty="0" smtClean="0"/>
              <a:t>	</a:t>
            </a:r>
            <a:r>
              <a:rPr lang="en-US" sz="2400" b="1" dirty="0" smtClean="0"/>
              <a:t>1. Anticipation of </a:t>
            </a:r>
            <a:r>
              <a:rPr lang="en-US" sz="2400" b="1" dirty="0"/>
              <a:t>d</a:t>
            </a:r>
            <a:r>
              <a:rPr lang="en-US" sz="2400" b="1" dirty="0" smtClean="0"/>
              <a:t>eparture </a:t>
            </a:r>
          </a:p>
          <a:p>
            <a:pPr>
              <a:buFontTx/>
              <a:buNone/>
            </a:pPr>
            <a:r>
              <a:rPr lang="en-US" sz="2400" b="1" dirty="0"/>
              <a:t> </a:t>
            </a:r>
            <a:r>
              <a:rPr lang="en-US" sz="2400" b="1" dirty="0" smtClean="0"/>
              <a:t>        due to deployment or training </a:t>
            </a:r>
          </a:p>
          <a:p>
            <a:pPr>
              <a:buFontTx/>
              <a:buNone/>
            </a:pPr>
            <a:r>
              <a:rPr lang="en-US" sz="2400" b="1" dirty="0" smtClean="0"/>
              <a:t>	2. Detachment and </a:t>
            </a:r>
            <a:r>
              <a:rPr lang="en-US" sz="2400" b="1" dirty="0"/>
              <a:t>w</a:t>
            </a:r>
            <a:r>
              <a:rPr lang="en-US" sz="2400" b="1" dirty="0" smtClean="0"/>
              <a:t>ithdrawal </a:t>
            </a:r>
          </a:p>
          <a:p>
            <a:pPr>
              <a:buFontTx/>
              <a:buNone/>
            </a:pPr>
            <a:r>
              <a:rPr lang="en-US" sz="2400" b="1" dirty="0" smtClean="0"/>
              <a:t>	3. Emotional disorganization, anxiety </a:t>
            </a:r>
          </a:p>
          <a:p>
            <a:pPr>
              <a:buFontTx/>
              <a:buNone/>
            </a:pPr>
            <a:r>
              <a:rPr lang="en-US" sz="2400" b="1" dirty="0" smtClean="0"/>
              <a:t>	4. Family recovers, stability</a:t>
            </a:r>
          </a:p>
          <a:p>
            <a:pPr>
              <a:buFontTx/>
              <a:buNone/>
            </a:pPr>
            <a:r>
              <a:rPr lang="en-US" sz="2400" b="1" dirty="0" smtClean="0"/>
              <a:t>	5. Anticipation of return </a:t>
            </a:r>
          </a:p>
          <a:p>
            <a:pPr>
              <a:buFontTx/>
              <a:buNone/>
            </a:pPr>
            <a:r>
              <a:rPr lang="en-US" sz="2400" b="1" dirty="0" smtClean="0"/>
              <a:t>	6. Adjustment and renegotiation of roles and routines at return </a:t>
            </a:r>
          </a:p>
          <a:p>
            <a:pPr>
              <a:buFontTx/>
              <a:buNone/>
            </a:pPr>
            <a:r>
              <a:rPr lang="en-US" sz="2400" b="1" dirty="0" smtClean="0"/>
              <a:t>	7. Reintegration and stability until the next deployment</a:t>
            </a:r>
          </a:p>
          <a:p>
            <a:pPr>
              <a:buFontTx/>
              <a:buNone/>
            </a:pPr>
            <a:r>
              <a:rPr lang="en-US" sz="2400" dirty="0" smtClean="0"/>
              <a:t>		</a:t>
            </a:r>
          </a:p>
          <a:p>
            <a:endParaRPr lang="en-US" dirty="0" smtClean="0"/>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05000"/>
            <a:ext cx="310069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rved Up Arrow 16"/>
          <p:cNvSpPr/>
          <p:nvPr/>
        </p:nvSpPr>
        <p:spPr>
          <a:xfrm>
            <a:off x="304800" y="1981200"/>
            <a:ext cx="4800600" cy="3810000"/>
          </a:xfrm>
          <a:prstGeom prst="curvedUpArrow">
            <a:avLst/>
          </a:prstGeom>
          <a:solidFill>
            <a:schemeClr val="accent1">
              <a:lumMod val="40000"/>
              <a:lumOff val="60000"/>
              <a:alpha val="4000"/>
            </a:schemeClr>
          </a:solidFill>
          <a:ln>
            <a:solidFill>
              <a:schemeClr val="tx2">
                <a:lumMod val="40000"/>
                <a:lumOff val="6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414" name="Rectangle 17"/>
          <p:cNvSpPr>
            <a:spLocks noChangeArrowheads="1"/>
          </p:cNvSpPr>
          <p:nvPr/>
        </p:nvSpPr>
        <p:spPr bwMode="auto">
          <a:xfrm>
            <a:off x="5562600" y="5821353"/>
            <a:ext cx="1984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www.hooah4health.com</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CA690376-9394-474A-B31C-3EE274E3F9EC}" type="slidenum">
              <a:rPr lang="en-US" smtClean="0"/>
              <a:t>6</a:t>
            </a:fld>
            <a:endParaRPr lang="en-US"/>
          </a:p>
        </p:txBody>
      </p:sp>
    </p:spTree>
    <p:extLst>
      <p:ext uri="{BB962C8B-B14F-4D97-AF65-F5344CB8AC3E}">
        <p14:creationId xmlns:p14="http://schemas.microsoft.com/office/powerpoint/2010/main" val="2930483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smtClean="0">
                <a:latin typeface="+mn-lt"/>
              </a:rPr>
              <a:t>Military Families Want (need) . . .</a:t>
            </a:r>
          </a:p>
        </p:txBody>
      </p:sp>
      <p:sp>
        <p:nvSpPr>
          <p:cNvPr id="20483" name="Content Placeholder 2"/>
          <p:cNvSpPr>
            <a:spLocks noGrp="1"/>
          </p:cNvSpPr>
          <p:nvPr>
            <p:ph idx="1"/>
          </p:nvPr>
        </p:nvSpPr>
        <p:spPr bwMode="auto">
          <a:xfrm>
            <a:off x="457200" y="1524000"/>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To link with other military families</a:t>
            </a:r>
          </a:p>
          <a:p>
            <a:r>
              <a:rPr lang="en-US" sz="2800" dirty="0" smtClean="0"/>
              <a:t>Understanding, respect, compassion, empathy</a:t>
            </a:r>
          </a:p>
          <a:p>
            <a:r>
              <a:rPr lang="en-US" sz="2800" dirty="0" smtClean="0"/>
              <a:t>To spend time with their loved ones</a:t>
            </a:r>
          </a:p>
          <a:p>
            <a:r>
              <a:rPr lang="en-US" sz="2800" dirty="0" smtClean="0"/>
              <a:t>Understanding if they don’t want to talk</a:t>
            </a:r>
          </a:p>
          <a:p>
            <a:r>
              <a:rPr lang="en-US" sz="2800" smtClean="0"/>
              <a:t>Silent support</a:t>
            </a:r>
            <a:endParaRPr lang="en-US" sz="2800" dirty="0" smtClean="0"/>
          </a:p>
          <a:p>
            <a:pPr>
              <a:buFontTx/>
              <a:buNone/>
            </a:pPr>
            <a:r>
              <a:rPr lang="en-US" sz="1200" dirty="0" smtClean="0"/>
              <a:t>	(Ks. National Guard Youth Council, Feb. , 2011)</a:t>
            </a: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3733800"/>
            <a:ext cx="294210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CA690376-9394-474A-B31C-3EE274E3F9EC}" type="slidenum">
              <a:rPr lang="en-US" smtClean="0"/>
              <a:t>7</a:t>
            </a:fld>
            <a:endParaRPr lang="en-US"/>
          </a:p>
        </p:txBody>
      </p:sp>
    </p:spTree>
    <p:extLst>
      <p:ext uri="{BB962C8B-B14F-4D97-AF65-F5344CB8AC3E}">
        <p14:creationId xmlns:p14="http://schemas.microsoft.com/office/powerpoint/2010/main" val="918411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457200" y="152400"/>
            <a:ext cx="82296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4000" b="1" dirty="0" smtClean="0">
                <a:solidFill>
                  <a:srgbClr val="C00000"/>
                </a:solidFill>
                <a:latin typeface="Calibri" pitchFamily="34" charset="0"/>
              </a:rPr>
              <a:t>Communities Can: </a:t>
            </a:r>
            <a:br>
              <a:rPr lang="en-US" sz="4000" b="1" dirty="0" smtClean="0">
                <a:solidFill>
                  <a:srgbClr val="C00000"/>
                </a:solidFill>
                <a:latin typeface="Calibri" pitchFamily="34" charset="0"/>
              </a:rPr>
            </a:br>
            <a:r>
              <a:rPr lang="en-US" sz="4000" b="1" dirty="0" smtClean="0">
                <a:solidFill>
                  <a:srgbClr val="C00000"/>
                </a:solidFill>
                <a:latin typeface="Calibri" pitchFamily="34" charset="0"/>
              </a:rPr>
              <a:t>Foster Strong Families</a:t>
            </a:r>
          </a:p>
        </p:txBody>
      </p:sp>
      <p:sp>
        <p:nvSpPr>
          <p:cNvPr id="22531" name="Rectangle 3"/>
          <p:cNvSpPr>
            <a:spLocks noGrp="1" noChangeArrowheads="1"/>
          </p:cNvSpPr>
          <p:nvPr>
            <p:ph type="body" idx="4294967295"/>
          </p:nvPr>
        </p:nvSpPr>
        <p:spPr bwMode="auto">
          <a:xfrm>
            <a:off x="457200" y="1600200"/>
            <a:ext cx="8229600" cy="2895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Char char="Ø"/>
            </a:pPr>
            <a:r>
              <a:rPr lang="en-US" sz="2800" dirty="0" smtClean="0">
                <a:latin typeface="Calibri" pitchFamily="34" charset="0"/>
              </a:rPr>
              <a:t>Communicate resiliency</a:t>
            </a:r>
          </a:p>
          <a:p>
            <a:pPr eaLnBrk="1" hangingPunct="1">
              <a:buFont typeface="Wingdings" pitchFamily="2" charset="2"/>
              <a:buChar char="Ø"/>
            </a:pPr>
            <a:r>
              <a:rPr lang="en-US" sz="2800" dirty="0" smtClean="0">
                <a:latin typeface="Calibri" pitchFamily="34" charset="0"/>
              </a:rPr>
              <a:t>Focus on strengths more than criticize weaknesses</a:t>
            </a:r>
          </a:p>
          <a:p>
            <a:pPr eaLnBrk="1" hangingPunct="1">
              <a:buFont typeface="Wingdings" pitchFamily="2" charset="2"/>
              <a:buChar char="Ø"/>
            </a:pPr>
            <a:r>
              <a:rPr lang="en-US" sz="2800" dirty="0" smtClean="0">
                <a:latin typeface="Calibri" pitchFamily="34" charset="0"/>
              </a:rPr>
              <a:t>Build circles of support around each family member</a:t>
            </a:r>
          </a:p>
          <a:p>
            <a:pPr eaLnBrk="1" hangingPunct="1">
              <a:buFont typeface="Wingdings" pitchFamily="2" charset="2"/>
              <a:buChar char="Ø"/>
            </a:pPr>
            <a:r>
              <a:rPr lang="en-US" sz="2800" dirty="0" smtClean="0">
                <a:latin typeface="Calibri" pitchFamily="34" charset="0"/>
              </a:rPr>
              <a:t> Be appropriate; know when to “stand down”, </a:t>
            </a:r>
          </a:p>
          <a:p>
            <a:pPr marL="0" indent="0" eaLnBrk="1" hangingPunct="1">
              <a:buNone/>
            </a:pPr>
            <a:r>
              <a:rPr lang="en-US" sz="2800" dirty="0" smtClean="0">
                <a:latin typeface="Calibri" pitchFamily="34" charset="0"/>
              </a:rPr>
              <a:t>     and don’t give up! </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10000"/>
            <a:ext cx="4114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CA690376-9394-474A-B31C-3EE274E3F9EC}" type="slidenum">
              <a:rPr lang="en-US" smtClean="0"/>
              <a:t>8</a:t>
            </a:fld>
            <a:endParaRPr lang="en-US"/>
          </a:p>
        </p:txBody>
      </p:sp>
    </p:spTree>
    <p:extLst>
      <p:ext uri="{BB962C8B-B14F-4D97-AF65-F5344CB8AC3E}">
        <p14:creationId xmlns:p14="http://schemas.microsoft.com/office/powerpoint/2010/main" val="904915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76647"/>
            <a:ext cx="5669386" cy="429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Slide Number Placeholder 1"/>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28EB7A-6CD2-4B52-988E-B99875708151}" type="slidenum">
              <a:rPr lang="en-US"/>
              <a:pPr eaLnBrk="1" hangingPunct="1"/>
              <a:t>9</a:t>
            </a:fld>
            <a:endParaRPr lang="en-US"/>
          </a:p>
        </p:txBody>
      </p:sp>
      <p:sp>
        <p:nvSpPr>
          <p:cNvPr id="25604" name="TextBox 4"/>
          <p:cNvSpPr txBox="1">
            <a:spLocks noChangeArrowheads="1"/>
          </p:cNvSpPr>
          <p:nvPr/>
        </p:nvSpPr>
        <p:spPr bwMode="auto">
          <a:xfrm>
            <a:off x="335387" y="314928"/>
            <a:ext cx="845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smtClean="0">
                <a:solidFill>
                  <a:srgbClr val="C00000"/>
                </a:solidFill>
                <a:latin typeface="Calibri" pitchFamily="34" charset="0"/>
                <a:sym typeface="Wingdings" pitchFamily="2" charset="2"/>
              </a:rPr>
              <a:t>Communities Can: Create Circles </a:t>
            </a:r>
          </a:p>
          <a:p>
            <a:pPr eaLnBrk="1" hangingPunct="1"/>
            <a:r>
              <a:rPr lang="en-US" sz="4000" b="1" dirty="0" smtClean="0">
                <a:solidFill>
                  <a:srgbClr val="C00000"/>
                </a:solidFill>
                <a:latin typeface="Calibri" pitchFamily="34" charset="0"/>
                <a:sym typeface="Wingdings" pitchFamily="2" charset="2"/>
              </a:rPr>
              <a:t>of </a:t>
            </a:r>
            <a:r>
              <a:rPr lang="en-US" sz="3600" b="1" dirty="0" smtClean="0">
                <a:solidFill>
                  <a:srgbClr val="C00000"/>
                </a:solidFill>
                <a:latin typeface="Calibri" pitchFamily="34" charset="0"/>
              </a:rPr>
              <a:t>Support</a:t>
            </a:r>
            <a:endParaRPr lang="en-US" sz="3600" b="1" dirty="0">
              <a:solidFill>
                <a:srgbClr val="C00000"/>
              </a:solidFill>
              <a:latin typeface="Calibri"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118" y="4676103"/>
            <a:ext cx="2952750" cy="1952625"/>
          </a:xfrm>
          <a:prstGeom prst="rect">
            <a:avLst/>
          </a:prstGeom>
          <a:ln>
            <a:solidFill>
              <a:srgbClr val="25148E"/>
            </a:solidFill>
          </a:ln>
        </p:spPr>
      </p:pic>
    </p:spTree>
    <p:extLst>
      <p:ext uri="{BB962C8B-B14F-4D97-AF65-F5344CB8AC3E}">
        <p14:creationId xmlns:p14="http://schemas.microsoft.com/office/powerpoint/2010/main" val="2948386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KSR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KSREgrid</Template>
  <TotalTime>320</TotalTime>
  <Words>1772</Words>
  <Application>Microsoft Office PowerPoint</Application>
  <PresentationFormat>On-screen Show (4:3)</PresentationFormat>
  <Paragraphs>164</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Wingdings</vt:lpstr>
      <vt:lpstr>KSREgrid</vt:lpstr>
      <vt:lpstr>Photo Editor Photo</vt:lpstr>
      <vt:lpstr>From Awareness to Action: the Military Family in Our Communities</vt:lpstr>
      <vt:lpstr>After this session, we will. . . </vt:lpstr>
      <vt:lpstr>Who are Army Guard and Reserve Members and Families?</vt:lpstr>
      <vt:lpstr>PowerPoint Presentation</vt:lpstr>
      <vt:lpstr>PowerPoint Presentation</vt:lpstr>
      <vt:lpstr>Emotional Deployment Cycle of Military Families</vt:lpstr>
      <vt:lpstr>Military Families Want (need) . . .</vt:lpstr>
      <vt:lpstr>Communities Can:  Foster Strong Families</vt:lpstr>
      <vt:lpstr>PowerPoint Presentation</vt:lpstr>
      <vt:lpstr>Communities Can: Support Reintegration</vt:lpstr>
      <vt:lpstr>PowerPoint Presentation</vt:lpstr>
      <vt:lpstr>                                 Learn More. . .</vt:lpstr>
    </vt:vector>
  </TitlesOfParts>
  <Company>College of Human Ecology, Kansas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Johannes</dc:creator>
  <cp:lastModifiedBy>Kali Summers</cp:lastModifiedBy>
  <cp:revision>30</cp:revision>
  <cp:lastPrinted>2012-08-26T21:48:32Z</cp:lastPrinted>
  <dcterms:created xsi:type="dcterms:W3CDTF">2012-06-03T16:39:25Z</dcterms:created>
  <dcterms:modified xsi:type="dcterms:W3CDTF">2014-06-06T17:30:18Z</dcterms:modified>
</cp:coreProperties>
</file>